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2" r:id="rId2"/>
    <p:sldMasterId id="2147483668" r:id="rId3"/>
    <p:sldMasterId id="2147483674" r:id="rId4"/>
    <p:sldMasterId id="2147483722" r:id="rId5"/>
    <p:sldMasterId id="2147483731" r:id="rId6"/>
    <p:sldMasterId id="2147483798" r:id="rId7"/>
    <p:sldMasterId id="2147483800" r:id="rId8"/>
  </p:sldMasterIdLst>
  <p:notesMasterIdLst>
    <p:notesMasterId r:id="rId74"/>
  </p:notesMasterIdLst>
  <p:handoutMasterIdLst>
    <p:handoutMasterId r:id="rId75"/>
  </p:handoutMasterIdLst>
  <p:sldIdLst>
    <p:sldId id="327" r:id="rId9"/>
    <p:sldId id="445" r:id="rId10"/>
    <p:sldId id="387" r:id="rId11"/>
    <p:sldId id="389" r:id="rId12"/>
    <p:sldId id="444" r:id="rId13"/>
    <p:sldId id="442" r:id="rId14"/>
    <p:sldId id="388" r:id="rId15"/>
    <p:sldId id="386" r:id="rId16"/>
    <p:sldId id="443" r:id="rId17"/>
    <p:sldId id="448" r:id="rId18"/>
    <p:sldId id="446" r:id="rId19"/>
    <p:sldId id="328" r:id="rId20"/>
    <p:sldId id="366" r:id="rId21"/>
    <p:sldId id="369" r:id="rId22"/>
    <p:sldId id="329" r:id="rId23"/>
    <p:sldId id="377" r:id="rId24"/>
    <p:sldId id="330" r:id="rId25"/>
    <p:sldId id="344" r:id="rId26"/>
    <p:sldId id="331" r:id="rId27"/>
    <p:sldId id="351" r:id="rId28"/>
    <p:sldId id="469" r:id="rId29"/>
    <p:sldId id="470" r:id="rId30"/>
    <p:sldId id="471" r:id="rId31"/>
    <p:sldId id="472" r:id="rId32"/>
    <p:sldId id="473" r:id="rId33"/>
    <p:sldId id="332" r:id="rId34"/>
    <p:sldId id="343" r:id="rId35"/>
    <p:sldId id="339" r:id="rId36"/>
    <p:sldId id="460" r:id="rId37"/>
    <p:sldId id="340" r:id="rId38"/>
    <p:sldId id="447" r:id="rId39"/>
    <p:sldId id="436" r:id="rId40"/>
    <p:sldId id="402" r:id="rId41"/>
    <p:sldId id="405" r:id="rId42"/>
    <p:sldId id="406" r:id="rId43"/>
    <p:sldId id="407" r:id="rId44"/>
    <p:sldId id="404" r:id="rId45"/>
    <p:sldId id="408" r:id="rId46"/>
    <p:sldId id="459" r:id="rId47"/>
    <p:sldId id="378" r:id="rId48"/>
    <p:sldId id="365" r:id="rId49"/>
    <p:sldId id="379" r:id="rId50"/>
    <p:sldId id="356" r:id="rId51"/>
    <p:sldId id="358" r:id="rId52"/>
    <p:sldId id="359" r:id="rId53"/>
    <p:sldId id="360" r:id="rId54"/>
    <p:sldId id="450" r:id="rId55"/>
    <p:sldId id="467" r:id="rId56"/>
    <p:sldId id="451" r:id="rId57"/>
    <p:sldId id="452" r:id="rId58"/>
    <p:sldId id="468" r:id="rId59"/>
    <p:sldId id="453" r:id="rId60"/>
    <p:sldId id="454" r:id="rId61"/>
    <p:sldId id="455" r:id="rId62"/>
    <p:sldId id="456" r:id="rId63"/>
    <p:sldId id="457" r:id="rId64"/>
    <p:sldId id="465" r:id="rId65"/>
    <p:sldId id="427" r:id="rId66"/>
    <p:sldId id="466" r:id="rId67"/>
    <p:sldId id="463" r:id="rId68"/>
    <p:sldId id="437" r:id="rId69"/>
    <p:sldId id="438" r:id="rId70"/>
    <p:sldId id="439" r:id="rId71"/>
    <p:sldId id="440" r:id="rId72"/>
    <p:sldId id="441" r:id="rId73"/>
  </p:sldIdLst>
  <p:sldSz cx="10287000" cy="6858000" type="35mm"/>
  <p:notesSz cx="9144000" cy="6858000"/>
  <p:defaultTextStyle>
    <a:defPPr>
      <a:defRPr lang="en-US"/>
    </a:defPPr>
    <a:lvl1pPr algn="ctr" rtl="0" fontAlgn="base">
      <a:spcBef>
        <a:spcPct val="0"/>
      </a:spcBef>
      <a:spcAft>
        <a:spcPct val="0"/>
      </a:spcAft>
      <a:defRPr sz="1400" i="1" kern="1200">
        <a:solidFill>
          <a:srgbClr val="FAFD00"/>
        </a:solidFill>
        <a:latin typeface="Arial" pitchFamily="34" charset="0"/>
        <a:ea typeface="+mn-ea"/>
        <a:cs typeface="+mn-cs"/>
      </a:defRPr>
    </a:lvl1pPr>
    <a:lvl2pPr marL="457200" algn="ctr" rtl="0" fontAlgn="base">
      <a:spcBef>
        <a:spcPct val="0"/>
      </a:spcBef>
      <a:spcAft>
        <a:spcPct val="0"/>
      </a:spcAft>
      <a:defRPr sz="1400" i="1" kern="1200">
        <a:solidFill>
          <a:srgbClr val="FAFD00"/>
        </a:solidFill>
        <a:latin typeface="Arial" pitchFamily="34" charset="0"/>
        <a:ea typeface="+mn-ea"/>
        <a:cs typeface="+mn-cs"/>
      </a:defRPr>
    </a:lvl2pPr>
    <a:lvl3pPr marL="914400" algn="ctr" rtl="0" fontAlgn="base">
      <a:spcBef>
        <a:spcPct val="0"/>
      </a:spcBef>
      <a:spcAft>
        <a:spcPct val="0"/>
      </a:spcAft>
      <a:defRPr sz="1400" i="1" kern="1200">
        <a:solidFill>
          <a:srgbClr val="FAFD00"/>
        </a:solidFill>
        <a:latin typeface="Arial" pitchFamily="34" charset="0"/>
        <a:ea typeface="+mn-ea"/>
        <a:cs typeface="+mn-cs"/>
      </a:defRPr>
    </a:lvl3pPr>
    <a:lvl4pPr marL="1371600" algn="ctr" rtl="0" fontAlgn="base">
      <a:spcBef>
        <a:spcPct val="0"/>
      </a:spcBef>
      <a:spcAft>
        <a:spcPct val="0"/>
      </a:spcAft>
      <a:defRPr sz="1400" i="1" kern="1200">
        <a:solidFill>
          <a:srgbClr val="FAFD00"/>
        </a:solidFill>
        <a:latin typeface="Arial" pitchFamily="34" charset="0"/>
        <a:ea typeface="+mn-ea"/>
        <a:cs typeface="+mn-cs"/>
      </a:defRPr>
    </a:lvl4pPr>
    <a:lvl5pPr marL="1828800" algn="ctr" rtl="0" fontAlgn="base">
      <a:spcBef>
        <a:spcPct val="0"/>
      </a:spcBef>
      <a:spcAft>
        <a:spcPct val="0"/>
      </a:spcAft>
      <a:defRPr sz="1400" i="1" kern="1200">
        <a:solidFill>
          <a:srgbClr val="FAFD00"/>
        </a:solidFill>
        <a:latin typeface="Arial" pitchFamily="34" charset="0"/>
        <a:ea typeface="+mn-ea"/>
        <a:cs typeface="+mn-cs"/>
      </a:defRPr>
    </a:lvl5pPr>
    <a:lvl6pPr marL="2286000" algn="l" defTabSz="914400" rtl="0" eaLnBrk="1" latinLnBrk="0" hangingPunct="1">
      <a:defRPr sz="1400" i="1" kern="1200">
        <a:solidFill>
          <a:srgbClr val="FAFD00"/>
        </a:solidFill>
        <a:latin typeface="Arial" pitchFamily="34" charset="0"/>
        <a:ea typeface="+mn-ea"/>
        <a:cs typeface="+mn-cs"/>
      </a:defRPr>
    </a:lvl6pPr>
    <a:lvl7pPr marL="2743200" algn="l" defTabSz="914400" rtl="0" eaLnBrk="1" latinLnBrk="0" hangingPunct="1">
      <a:defRPr sz="1400" i="1" kern="1200">
        <a:solidFill>
          <a:srgbClr val="FAFD00"/>
        </a:solidFill>
        <a:latin typeface="Arial" pitchFamily="34" charset="0"/>
        <a:ea typeface="+mn-ea"/>
        <a:cs typeface="+mn-cs"/>
      </a:defRPr>
    </a:lvl7pPr>
    <a:lvl8pPr marL="3200400" algn="l" defTabSz="914400" rtl="0" eaLnBrk="1" latinLnBrk="0" hangingPunct="1">
      <a:defRPr sz="1400" i="1" kern="1200">
        <a:solidFill>
          <a:srgbClr val="FAFD00"/>
        </a:solidFill>
        <a:latin typeface="Arial" pitchFamily="34" charset="0"/>
        <a:ea typeface="+mn-ea"/>
        <a:cs typeface="+mn-cs"/>
      </a:defRPr>
    </a:lvl8pPr>
    <a:lvl9pPr marL="3657600" algn="l" defTabSz="914400" rtl="0" eaLnBrk="1" latinLnBrk="0" hangingPunct="1">
      <a:defRPr sz="1400" i="1" kern="1200">
        <a:solidFill>
          <a:srgbClr val="FAFD00"/>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FFFF"/>
    <a:srgbClr val="FAFD00"/>
    <a:srgbClr val="A2C1FE"/>
    <a:srgbClr val="00DFCA"/>
    <a:srgbClr val="3365FB"/>
    <a:srgbClr val="063DE8"/>
    <a:srgbClr val="B50069"/>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26" autoAdjust="0"/>
  </p:normalViewPr>
  <p:slideViewPr>
    <p:cSldViewPr>
      <p:cViewPr varScale="1">
        <p:scale>
          <a:sx n="66" d="100"/>
          <a:sy n="66" d="100"/>
        </p:scale>
        <p:origin x="-198" y="-10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048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eaLnBrk="0" hangingPunct="0">
              <a:defRPr sz="1000">
                <a:solidFill>
                  <a:schemeClr val="tx1"/>
                </a:solidFill>
                <a:effectLst/>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5181600" y="0"/>
            <a:ext cx="3962400" cy="3048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a:solidFill>
                  <a:schemeClr val="tx1"/>
                </a:solidFill>
                <a:effectLst/>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eaLnBrk="0" hangingPunct="0">
              <a:defRPr sz="1000">
                <a:solidFill>
                  <a:schemeClr val="tx1"/>
                </a:solidFill>
                <a:effectLst/>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5181600" y="6477000"/>
            <a:ext cx="3962400" cy="3810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a:solidFill>
                  <a:schemeClr val="tx1"/>
                </a:solidFill>
                <a:effectLst/>
                <a:latin typeface="Times New Roman" pitchFamily="18" charset="0"/>
              </a:defRPr>
            </a:lvl1pPr>
          </a:lstStyle>
          <a:p>
            <a:pPr>
              <a:defRPr/>
            </a:pPr>
            <a:fld id="{A0B0494E-F3F2-433F-A98F-D0B6B3B338F2}" type="slidenum">
              <a:rPr lang="en-US"/>
              <a:pPr>
                <a:defRPr/>
              </a:pPr>
              <a:t>‹#›</a:t>
            </a:fld>
            <a:endParaRPr lang="en-US"/>
          </a:p>
        </p:txBody>
      </p:sp>
      <p:sp>
        <p:nvSpPr>
          <p:cNvPr id="3078" name="Rectangle 6"/>
          <p:cNvSpPr>
            <a:spLocks noChangeArrowheads="1"/>
          </p:cNvSpPr>
          <p:nvPr/>
        </p:nvSpPr>
        <p:spPr bwMode="auto">
          <a:xfrm>
            <a:off x="577850" y="842963"/>
            <a:ext cx="3836988" cy="1193800"/>
          </a:xfrm>
          <a:prstGeom prst="rect">
            <a:avLst/>
          </a:prstGeom>
          <a:no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79" name="Rectangle 7"/>
          <p:cNvSpPr>
            <a:spLocks noChangeArrowheads="1"/>
          </p:cNvSpPr>
          <p:nvPr/>
        </p:nvSpPr>
        <p:spPr bwMode="auto">
          <a:xfrm>
            <a:off x="592138" y="2843213"/>
            <a:ext cx="3822700" cy="1193800"/>
          </a:xfrm>
          <a:prstGeom prst="rect">
            <a:avLst/>
          </a:prstGeom>
          <a:no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80" name="Rectangle 8"/>
          <p:cNvSpPr>
            <a:spLocks noChangeArrowheads="1"/>
          </p:cNvSpPr>
          <p:nvPr/>
        </p:nvSpPr>
        <p:spPr bwMode="auto">
          <a:xfrm>
            <a:off x="592138" y="4811713"/>
            <a:ext cx="3822700" cy="1223962"/>
          </a:xfrm>
          <a:prstGeom prst="rect">
            <a:avLst/>
          </a:prstGeom>
          <a:no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52585" name="Rectangle 9"/>
          <p:cNvSpPr>
            <a:spLocks noChangeArrowheads="1"/>
          </p:cNvSpPr>
          <p:nvPr/>
        </p:nvSpPr>
        <p:spPr bwMode="auto">
          <a:xfrm>
            <a:off x="4868863" y="323850"/>
            <a:ext cx="3606800" cy="53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7950" tIns="53975" rIns="107950" bIns="53975">
            <a:spAutoFit/>
          </a:bodyPr>
          <a:lstStyle/>
          <a:p>
            <a:pPr algn="l" defTabSz="1079500" eaLnBrk="0" hangingPunct="0">
              <a:spcBef>
                <a:spcPct val="50000"/>
              </a:spcBef>
            </a:pPr>
            <a:r>
              <a:rPr lang="en-US" sz="2800" i="0">
                <a:solidFill>
                  <a:schemeClr val="tx1"/>
                </a:solidFill>
                <a:latin typeface="Times New Roman" pitchFamily="18" charset="0"/>
              </a:rPr>
              <a:t>Notes:</a:t>
            </a:r>
          </a:p>
        </p:txBody>
      </p:sp>
      <p:grpSp>
        <p:nvGrpSpPr>
          <p:cNvPr id="152586" name="Group 17"/>
          <p:cNvGrpSpPr>
            <a:grpSpLocks/>
          </p:cNvGrpSpPr>
          <p:nvPr/>
        </p:nvGrpSpPr>
        <p:grpSpPr bwMode="auto">
          <a:xfrm>
            <a:off x="4813300" y="966788"/>
            <a:ext cx="3759200" cy="1074737"/>
            <a:chOff x="3032" y="609"/>
            <a:chExt cx="2368" cy="677"/>
          </a:xfrm>
        </p:grpSpPr>
        <p:sp>
          <p:nvSpPr>
            <p:cNvPr id="3082" name="Line 10"/>
            <p:cNvSpPr>
              <a:spLocks noChangeShapeType="1"/>
            </p:cNvSpPr>
            <p:nvPr/>
          </p:nvSpPr>
          <p:spPr bwMode="auto">
            <a:xfrm>
              <a:off x="3032" y="609"/>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83" name="Line 11"/>
            <p:cNvSpPr>
              <a:spLocks noChangeShapeType="1"/>
            </p:cNvSpPr>
            <p:nvPr/>
          </p:nvSpPr>
          <p:spPr bwMode="auto">
            <a:xfrm>
              <a:off x="3032" y="721"/>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84" name="Line 12"/>
            <p:cNvSpPr>
              <a:spLocks noChangeShapeType="1"/>
            </p:cNvSpPr>
            <p:nvPr/>
          </p:nvSpPr>
          <p:spPr bwMode="auto">
            <a:xfrm>
              <a:off x="3032" y="834"/>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85" name="Line 13"/>
            <p:cNvSpPr>
              <a:spLocks noChangeShapeType="1"/>
            </p:cNvSpPr>
            <p:nvPr/>
          </p:nvSpPr>
          <p:spPr bwMode="auto">
            <a:xfrm>
              <a:off x="3032" y="947"/>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86" name="Line 14"/>
            <p:cNvSpPr>
              <a:spLocks noChangeShapeType="1"/>
            </p:cNvSpPr>
            <p:nvPr/>
          </p:nvSpPr>
          <p:spPr bwMode="auto">
            <a:xfrm>
              <a:off x="3032" y="1060"/>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87" name="Line 15"/>
            <p:cNvSpPr>
              <a:spLocks noChangeShapeType="1"/>
            </p:cNvSpPr>
            <p:nvPr/>
          </p:nvSpPr>
          <p:spPr bwMode="auto">
            <a:xfrm>
              <a:off x="3032" y="1172"/>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88" name="Line 16"/>
            <p:cNvSpPr>
              <a:spLocks noChangeShapeType="1"/>
            </p:cNvSpPr>
            <p:nvPr/>
          </p:nvSpPr>
          <p:spPr bwMode="auto">
            <a:xfrm>
              <a:off x="3032" y="1286"/>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152587" name="Group 25"/>
          <p:cNvGrpSpPr>
            <a:grpSpLocks/>
          </p:cNvGrpSpPr>
          <p:nvPr/>
        </p:nvGrpSpPr>
        <p:grpSpPr bwMode="auto">
          <a:xfrm>
            <a:off x="4813300" y="2951163"/>
            <a:ext cx="3759200" cy="1076325"/>
            <a:chOff x="3032" y="1859"/>
            <a:chExt cx="2368" cy="678"/>
          </a:xfrm>
        </p:grpSpPr>
        <p:sp>
          <p:nvSpPr>
            <p:cNvPr id="3090" name="Line 18"/>
            <p:cNvSpPr>
              <a:spLocks noChangeShapeType="1"/>
            </p:cNvSpPr>
            <p:nvPr/>
          </p:nvSpPr>
          <p:spPr bwMode="auto">
            <a:xfrm>
              <a:off x="3032" y="1859"/>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91" name="Line 19"/>
            <p:cNvSpPr>
              <a:spLocks noChangeShapeType="1"/>
            </p:cNvSpPr>
            <p:nvPr/>
          </p:nvSpPr>
          <p:spPr bwMode="auto">
            <a:xfrm>
              <a:off x="3032" y="1973"/>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92" name="Line 20"/>
            <p:cNvSpPr>
              <a:spLocks noChangeShapeType="1"/>
            </p:cNvSpPr>
            <p:nvPr/>
          </p:nvSpPr>
          <p:spPr bwMode="auto">
            <a:xfrm>
              <a:off x="3032" y="2085"/>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93" name="Line 21"/>
            <p:cNvSpPr>
              <a:spLocks noChangeShapeType="1"/>
            </p:cNvSpPr>
            <p:nvPr/>
          </p:nvSpPr>
          <p:spPr bwMode="auto">
            <a:xfrm>
              <a:off x="3032" y="2198"/>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94" name="Line 22"/>
            <p:cNvSpPr>
              <a:spLocks noChangeShapeType="1"/>
            </p:cNvSpPr>
            <p:nvPr/>
          </p:nvSpPr>
          <p:spPr bwMode="auto">
            <a:xfrm>
              <a:off x="3032" y="2310"/>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95" name="Line 23"/>
            <p:cNvSpPr>
              <a:spLocks noChangeShapeType="1"/>
            </p:cNvSpPr>
            <p:nvPr/>
          </p:nvSpPr>
          <p:spPr bwMode="auto">
            <a:xfrm>
              <a:off x="3032" y="2423"/>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96" name="Line 24"/>
            <p:cNvSpPr>
              <a:spLocks noChangeShapeType="1"/>
            </p:cNvSpPr>
            <p:nvPr/>
          </p:nvSpPr>
          <p:spPr bwMode="auto">
            <a:xfrm>
              <a:off x="3032" y="2537"/>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152588" name="Group 33"/>
          <p:cNvGrpSpPr>
            <a:grpSpLocks/>
          </p:cNvGrpSpPr>
          <p:nvPr/>
        </p:nvGrpSpPr>
        <p:grpSpPr bwMode="auto">
          <a:xfrm>
            <a:off x="4813300" y="4937125"/>
            <a:ext cx="3759200" cy="1074738"/>
            <a:chOff x="3032" y="3110"/>
            <a:chExt cx="2368" cy="677"/>
          </a:xfrm>
        </p:grpSpPr>
        <p:sp>
          <p:nvSpPr>
            <p:cNvPr id="3098" name="Line 26"/>
            <p:cNvSpPr>
              <a:spLocks noChangeShapeType="1"/>
            </p:cNvSpPr>
            <p:nvPr/>
          </p:nvSpPr>
          <p:spPr bwMode="auto">
            <a:xfrm>
              <a:off x="3032" y="3110"/>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99" name="Line 27"/>
            <p:cNvSpPr>
              <a:spLocks noChangeShapeType="1"/>
            </p:cNvSpPr>
            <p:nvPr/>
          </p:nvSpPr>
          <p:spPr bwMode="auto">
            <a:xfrm>
              <a:off x="3032" y="3223"/>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00" name="Line 28"/>
            <p:cNvSpPr>
              <a:spLocks noChangeShapeType="1"/>
            </p:cNvSpPr>
            <p:nvPr/>
          </p:nvSpPr>
          <p:spPr bwMode="auto">
            <a:xfrm>
              <a:off x="3032" y="3336"/>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01" name="Line 29"/>
            <p:cNvSpPr>
              <a:spLocks noChangeShapeType="1"/>
            </p:cNvSpPr>
            <p:nvPr/>
          </p:nvSpPr>
          <p:spPr bwMode="auto">
            <a:xfrm>
              <a:off x="3032" y="3450"/>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02" name="Line 30"/>
            <p:cNvSpPr>
              <a:spLocks noChangeShapeType="1"/>
            </p:cNvSpPr>
            <p:nvPr/>
          </p:nvSpPr>
          <p:spPr bwMode="auto">
            <a:xfrm>
              <a:off x="3032" y="3562"/>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03" name="Line 31"/>
            <p:cNvSpPr>
              <a:spLocks noChangeShapeType="1"/>
            </p:cNvSpPr>
            <p:nvPr/>
          </p:nvSpPr>
          <p:spPr bwMode="auto">
            <a:xfrm>
              <a:off x="3032" y="3675"/>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04" name="Line 32"/>
            <p:cNvSpPr>
              <a:spLocks noChangeShapeType="1"/>
            </p:cNvSpPr>
            <p:nvPr/>
          </p:nvSpPr>
          <p:spPr bwMode="auto">
            <a:xfrm>
              <a:off x="3032" y="3787"/>
              <a:ext cx="2368"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152589" name="Rectangle 34"/>
          <p:cNvSpPr>
            <a:spLocks noChangeArrowheads="1"/>
          </p:cNvSpPr>
          <p:nvPr/>
        </p:nvSpPr>
        <p:spPr bwMode="auto">
          <a:xfrm>
            <a:off x="411163" y="6637338"/>
            <a:ext cx="4394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7950" tIns="53975" rIns="107950" bIns="53975">
            <a:spAutoFit/>
          </a:bodyPr>
          <a:lstStyle/>
          <a:p>
            <a:pPr algn="l" defTabSz="1079500" eaLnBrk="0" hangingPunct="0">
              <a:spcBef>
                <a:spcPct val="50000"/>
              </a:spcBef>
            </a:pPr>
            <a:r>
              <a:rPr lang="en-US" sz="900" i="0">
                <a:solidFill>
                  <a:schemeClr val="tx1"/>
                </a:solidFill>
                <a:latin typeface="Times New Roman" pitchFamily="18" charset="0"/>
              </a:rPr>
              <a:t>72331 Medtronic</a:t>
            </a:r>
          </a:p>
        </p:txBody>
      </p:sp>
      <p:sp>
        <p:nvSpPr>
          <p:cNvPr id="152590" name="Rectangle 35"/>
          <p:cNvSpPr>
            <a:spLocks noChangeArrowheads="1"/>
          </p:cNvSpPr>
          <p:nvPr/>
        </p:nvSpPr>
        <p:spPr bwMode="auto">
          <a:xfrm>
            <a:off x="8342313" y="6608763"/>
            <a:ext cx="914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7950" tIns="53975" rIns="107950" bIns="53975">
            <a:spAutoFit/>
          </a:bodyPr>
          <a:lstStyle/>
          <a:p>
            <a:pPr algn="l" defTabSz="1079500" eaLnBrk="0" hangingPunct="0">
              <a:spcBef>
                <a:spcPct val="50000"/>
              </a:spcBef>
            </a:pPr>
            <a:fld id="{053D7656-F9BD-4CB8-8F46-5753A1C039A2}" type="slidenum">
              <a:rPr lang="en-US" sz="900" i="0">
                <a:solidFill>
                  <a:schemeClr val="tx1"/>
                </a:solidFill>
                <a:latin typeface="Times New Roman" pitchFamily="18" charset="0"/>
              </a:rPr>
              <a:pPr algn="l" defTabSz="1079500" eaLnBrk="0" hangingPunct="0">
                <a:spcBef>
                  <a:spcPct val="50000"/>
                </a:spcBef>
              </a:pPr>
              <a:t>‹#›</a:t>
            </a:fld>
            <a:endParaRPr lang="en-US" sz="900" i="0">
              <a:solidFill>
                <a:schemeClr val="tx1"/>
              </a:solidFill>
              <a:latin typeface="Times New Roman" pitchFamily="18" charset="0"/>
            </a:endParaRPr>
          </a:p>
        </p:txBody>
      </p:sp>
    </p:spTree>
    <p:extLst>
      <p:ext uri="{BB962C8B-B14F-4D97-AF65-F5344CB8AC3E}">
        <p14:creationId xmlns:p14="http://schemas.microsoft.com/office/powerpoint/2010/main" xmlns="" val="2783017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962400" cy="3048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eaLnBrk="0" hangingPunct="0">
              <a:defRPr sz="1000">
                <a:solidFill>
                  <a:schemeClr val="tx1"/>
                </a:solidFill>
                <a:effectLst/>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5181600" y="0"/>
            <a:ext cx="3962400" cy="3048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a:solidFill>
                  <a:schemeClr val="tx1"/>
                </a:solidFill>
                <a:effectLst/>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6477000"/>
            <a:ext cx="3962400" cy="3810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eaLnBrk="0" hangingPunct="0">
              <a:defRPr sz="1000">
                <a:solidFill>
                  <a:schemeClr val="tx1"/>
                </a:solidFill>
                <a:effectLst/>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5181600" y="6477000"/>
            <a:ext cx="3962400" cy="3810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a:solidFill>
                  <a:schemeClr val="tx1"/>
                </a:solidFill>
                <a:effectLst/>
                <a:latin typeface="Times New Roman" pitchFamily="18" charset="0"/>
              </a:defRPr>
            </a:lvl1pPr>
          </a:lstStyle>
          <a:p>
            <a:pPr>
              <a:defRPr/>
            </a:pPr>
            <a:fld id="{40CB215F-8DE4-4FA6-9D57-43CEF696B46C}" type="slidenum">
              <a:rPr lang="en-US"/>
              <a:pPr>
                <a:defRPr/>
              </a:pPr>
              <a:t>‹#›</a:t>
            </a:fld>
            <a:endParaRPr lang="en-US"/>
          </a:p>
        </p:txBody>
      </p:sp>
      <p:sp>
        <p:nvSpPr>
          <p:cNvPr id="137222" name="Rectangle 6"/>
          <p:cNvSpPr>
            <a:spLocks noGrp="1" noRot="1" noChangeAspect="1" noChangeArrowheads="1" noTextEdit="1"/>
          </p:cNvSpPr>
          <p:nvPr>
            <p:ph type="sldImg" idx="2"/>
          </p:nvPr>
        </p:nvSpPr>
        <p:spPr bwMode="auto">
          <a:xfrm>
            <a:off x="371475" y="465138"/>
            <a:ext cx="8439150" cy="56261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
        <p:nvSpPr>
          <p:cNvPr id="137223" name="Rectangle 7"/>
          <p:cNvSpPr>
            <a:spLocks noChangeArrowheads="1"/>
          </p:cNvSpPr>
          <p:nvPr/>
        </p:nvSpPr>
        <p:spPr bwMode="auto">
          <a:xfrm>
            <a:off x="8464550" y="6410325"/>
            <a:ext cx="3794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7950" tIns="53975" rIns="107950" bIns="53975">
            <a:spAutoFit/>
          </a:bodyPr>
          <a:lstStyle/>
          <a:p>
            <a:pPr algn="l" defTabSz="1079500" eaLnBrk="0" hangingPunct="0"/>
            <a:fld id="{7B616379-423D-4B7D-8F1C-26CFBC9827D7}" type="slidenum">
              <a:rPr lang="en-US" sz="1100" i="0">
                <a:solidFill>
                  <a:schemeClr val="tx1"/>
                </a:solidFill>
                <a:latin typeface="B Helvetica Bold" charset="0"/>
              </a:rPr>
              <a:pPr algn="l" defTabSz="1079500" eaLnBrk="0" hangingPunct="0"/>
              <a:t>‹#›</a:t>
            </a:fld>
            <a:endParaRPr lang="en-US" sz="1100" i="0">
              <a:solidFill>
                <a:schemeClr val="tx1"/>
              </a:solidFill>
              <a:latin typeface="B Helvetica Bold" charset="0"/>
            </a:endParaRPr>
          </a:p>
        </p:txBody>
      </p:sp>
      <p:sp>
        <p:nvSpPr>
          <p:cNvPr id="137224" name="Rectangle 8"/>
          <p:cNvSpPr>
            <a:spLocks noChangeArrowheads="1"/>
          </p:cNvSpPr>
          <p:nvPr/>
        </p:nvSpPr>
        <p:spPr bwMode="auto">
          <a:xfrm>
            <a:off x="198438" y="6410325"/>
            <a:ext cx="11826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7950" tIns="53975" rIns="107950" bIns="53975">
            <a:spAutoFit/>
          </a:bodyPr>
          <a:lstStyle/>
          <a:p>
            <a:pPr algn="l" defTabSz="1079500" eaLnBrk="0" hangingPunct="0"/>
            <a:r>
              <a:rPr lang="en-US" sz="1100" i="0">
                <a:solidFill>
                  <a:schemeClr val="tx1"/>
                </a:solidFill>
                <a:latin typeface="B Helvetica Bold" charset="0"/>
              </a:rPr>
              <a:t>72331 Medtronic</a:t>
            </a:r>
          </a:p>
        </p:txBody>
      </p:sp>
    </p:spTree>
    <p:extLst>
      <p:ext uri="{BB962C8B-B14F-4D97-AF65-F5344CB8AC3E}">
        <p14:creationId xmlns:p14="http://schemas.microsoft.com/office/powerpoint/2010/main" xmlns="" val="1197897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fld id="{EC18DB43-26BF-4C53-8B14-626EE37CC496}" type="slidenum">
              <a:rPr lang="en-US" sz="1000" smtClean="0">
                <a:solidFill>
                  <a:schemeClr val="tx1"/>
                </a:solidFill>
                <a:latin typeface="Times New Roman" pitchFamily="18" charset="0"/>
              </a:rPr>
              <a:pPr/>
              <a:t>23</a:t>
            </a:fld>
            <a:endParaRPr lang="en-US" sz="1000" smtClean="0">
              <a:solidFill>
                <a:schemeClr val="tx1"/>
              </a:solidFill>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bwMode="auto">
          <a:xfrm>
            <a:off x="914400" y="3257550"/>
            <a:ext cx="7315200" cy="30861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fld id="{8D335FA7-056E-46F8-B1D2-3DD3ACF79D95}" type="slidenum">
              <a:rPr lang="en-US" sz="1000" smtClean="0">
                <a:solidFill>
                  <a:schemeClr val="tx1"/>
                </a:solidFill>
                <a:latin typeface="Times New Roman" pitchFamily="18" charset="0"/>
              </a:rPr>
              <a:pPr/>
              <a:t>45</a:t>
            </a:fld>
            <a:endParaRPr lang="en-US" sz="1000" smtClean="0">
              <a:solidFill>
                <a:schemeClr val="tx1"/>
              </a:solidFill>
              <a:latin typeface="Times New Roman" pitchFamily="18" charset="0"/>
            </a:endParaRPr>
          </a:p>
        </p:txBody>
      </p:sp>
      <p:sp>
        <p:nvSpPr>
          <p:cNvPr id="139267" name="Rectangle 2"/>
          <p:cNvSpPr>
            <a:spLocks noGrp="1" noRot="1" noChangeAspect="1" noChangeArrowheads="1" noTextEdit="1"/>
          </p:cNvSpPr>
          <p:nvPr>
            <p:ph type="sldImg"/>
          </p:nvPr>
        </p:nvSpPr>
        <p:spPr>
          <a:xfrm>
            <a:off x="2641600" y="336550"/>
            <a:ext cx="3857625" cy="2571750"/>
          </a:xfrm>
          <a:ln/>
        </p:spPr>
      </p:sp>
      <p:sp>
        <p:nvSpPr>
          <p:cNvPr id="139268" name="Rectangle 3"/>
          <p:cNvSpPr>
            <a:spLocks noGrp="1" noChangeArrowheads="1"/>
          </p:cNvSpPr>
          <p:nvPr>
            <p:ph type="body" idx="1"/>
          </p:nvPr>
        </p:nvSpPr>
        <p:spPr bwMode="auto">
          <a:xfrm>
            <a:off x="1096963" y="2984500"/>
            <a:ext cx="7081837" cy="3546475"/>
          </a:xfrm>
          <a:prstGeom prst="rect">
            <a:avLst/>
          </a:prstGeom>
          <a:solidFill>
            <a:srgbClr val="FFFFFF"/>
          </a:solidFill>
          <a:ln>
            <a:solidFill>
              <a:srgbClr val="000000"/>
            </a:solidFill>
            <a:miter lim="800000"/>
            <a:headEnd/>
            <a:tailEnd/>
          </a:ln>
        </p:spPr>
        <p:txBody>
          <a:bodyPr/>
          <a:lstStyle/>
          <a:p>
            <a:endParaRPr lang="en-US" smtClean="0">
              <a:solidFill>
                <a:srgbClr val="000000"/>
              </a:solidFill>
            </a:endParaRPr>
          </a:p>
        </p:txBody>
      </p:sp>
      <p:sp>
        <p:nvSpPr>
          <p:cNvPr id="139269" name="Rectangle 4"/>
          <p:cNvSpPr>
            <a:spLocks noChangeArrowheads="1"/>
          </p:cNvSpPr>
          <p:nvPr/>
        </p:nvSpPr>
        <p:spPr bwMode="auto">
          <a:xfrm>
            <a:off x="1096963" y="6007100"/>
            <a:ext cx="7581900"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775" tIns="47388" rIns="94775" bIns="47388" anchor="b"/>
          <a:lstStyle/>
          <a:p>
            <a:pPr marL="58738" indent="-58738" algn="l" defTabSz="947738" eaLnBrk="0" hangingPunct="0"/>
            <a:endParaRPr lang="en-US" sz="800" i="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fld id="{398734AC-5837-46B3-8C33-0E93F44DA5B1}" type="slidenum">
              <a:rPr lang="en-US" sz="1000">
                <a:solidFill>
                  <a:schemeClr val="tx1"/>
                </a:solidFill>
                <a:latin typeface="Times New Roman" pitchFamily="18" charset="0"/>
              </a:rPr>
              <a:pPr/>
              <a:t>49</a:t>
            </a:fld>
            <a:endParaRPr lang="en-US" sz="1000">
              <a:solidFill>
                <a:schemeClr val="tx1"/>
              </a:solidFill>
              <a:latin typeface="Times New Roman" pitchFamily="18" charset="0"/>
            </a:endParaRPr>
          </a:p>
        </p:txBody>
      </p:sp>
      <p:sp>
        <p:nvSpPr>
          <p:cNvPr id="55299" name="Rectangle 2"/>
          <p:cNvSpPr>
            <a:spLocks noGrp="1" noRot="1" noChangeAspect="1" noChangeArrowheads="1" noTextEdit="1"/>
          </p:cNvSpPr>
          <p:nvPr>
            <p:ph type="sldImg"/>
          </p:nvPr>
        </p:nvSpPr>
        <p:spPr>
          <a:xfrm>
            <a:off x="2643188" y="336550"/>
            <a:ext cx="3857625" cy="2571750"/>
          </a:xfrm>
          <a:solidFill>
            <a:srgbClr val="FFFFFF"/>
          </a:solidFill>
          <a:ln/>
        </p:spPr>
      </p:sp>
      <p:sp>
        <p:nvSpPr>
          <p:cNvPr id="55300" name="Rectangle 3"/>
          <p:cNvSpPr>
            <a:spLocks noGrp="1" noChangeArrowheads="1"/>
          </p:cNvSpPr>
          <p:nvPr>
            <p:ph type="body" idx="1"/>
          </p:nvPr>
        </p:nvSpPr>
        <p:spPr bwMode="auto">
          <a:xfrm>
            <a:off x="1096963" y="2984500"/>
            <a:ext cx="7081837" cy="35464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baseline="30000" smtClean="0">
              <a:solidFill>
                <a:srgbClr val="000000"/>
              </a:solidFill>
            </a:endParaRPr>
          </a:p>
        </p:txBody>
      </p:sp>
      <p:sp>
        <p:nvSpPr>
          <p:cNvPr id="55301" name="Rectangle 4"/>
          <p:cNvSpPr>
            <a:spLocks noChangeArrowheads="1"/>
          </p:cNvSpPr>
          <p:nvPr/>
        </p:nvSpPr>
        <p:spPr bwMode="auto">
          <a:xfrm>
            <a:off x="1096963" y="6007100"/>
            <a:ext cx="7581900"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775" tIns="47388" rIns="94775" bIns="47388" anchor="b"/>
          <a:lstStyle/>
          <a:p>
            <a:pPr marL="58738" indent="-58738" algn="l" defTabSz="947738" eaLnBrk="0" hangingPunct="0"/>
            <a:endParaRPr lang="en-US" sz="800" i="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fld id="{3BB50CC8-E5A1-4B41-BB64-998206303E93}" type="slidenum">
              <a:rPr lang="en-US" sz="1000">
                <a:solidFill>
                  <a:schemeClr val="tx1"/>
                </a:solidFill>
                <a:latin typeface="Times New Roman" pitchFamily="18" charset="0"/>
              </a:rPr>
              <a:pPr/>
              <a:t>52</a:t>
            </a:fld>
            <a:endParaRPr lang="en-US" sz="1000">
              <a:solidFill>
                <a:schemeClr val="tx1"/>
              </a:solidFill>
              <a:latin typeface="Times New Roman" pitchFamily="18" charset="0"/>
            </a:endParaRPr>
          </a:p>
        </p:txBody>
      </p:sp>
      <p:sp>
        <p:nvSpPr>
          <p:cNvPr id="56323" name="Rectangle 1026"/>
          <p:cNvSpPr>
            <a:spLocks noGrp="1" noRot="1" noChangeAspect="1" noChangeArrowheads="1" noTextEdit="1"/>
          </p:cNvSpPr>
          <p:nvPr>
            <p:ph type="sldImg"/>
          </p:nvPr>
        </p:nvSpPr>
        <p:spPr>
          <a:xfrm>
            <a:off x="2647950" y="515938"/>
            <a:ext cx="3852863" cy="2568575"/>
          </a:xfrm>
          <a:solidFill>
            <a:srgbClr val="FFFFFF"/>
          </a:solidFill>
          <a:ln/>
        </p:spPr>
      </p:sp>
      <p:sp>
        <p:nvSpPr>
          <p:cNvPr id="56324" name="Rectangle 1027"/>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fld id="{497B75C7-C8CF-41DE-922D-2CDDAB7EF824}" type="slidenum">
              <a:rPr lang="en-US" sz="1000">
                <a:solidFill>
                  <a:schemeClr val="tx1"/>
                </a:solidFill>
                <a:latin typeface="Times New Roman" pitchFamily="18" charset="0"/>
              </a:rPr>
              <a:pPr/>
              <a:t>54</a:t>
            </a:fld>
            <a:endParaRPr lang="en-US" sz="1000">
              <a:solidFill>
                <a:schemeClr val="tx1"/>
              </a:solidFill>
              <a:latin typeface="Times New Roman" pitchFamily="18" charset="0"/>
            </a:endParaRPr>
          </a:p>
        </p:txBody>
      </p:sp>
      <p:sp>
        <p:nvSpPr>
          <p:cNvPr id="57347" name="Rectangle 2"/>
          <p:cNvSpPr>
            <a:spLocks noGrp="1" noRot="1" noChangeAspect="1" noChangeArrowheads="1" noTextEdit="1"/>
          </p:cNvSpPr>
          <p:nvPr>
            <p:ph type="sldImg"/>
          </p:nvPr>
        </p:nvSpPr>
        <p:spPr>
          <a:xfrm>
            <a:off x="2643188" y="514350"/>
            <a:ext cx="3857625" cy="2571750"/>
          </a:xfrm>
          <a:ln/>
        </p:spPr>
      </p:sp>
      <p:sp>
        <p:nvSpPr>
          <p:cNvPr id="57348"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lstStyle/>
          <a:p>
            <a:r>
              <a:rPr lang="en-US" b="1" smtClean="0"/>
              <a:t>Simvastatin: major vascular events by year (graph)</a:t>
            </a:r>
          </a:p>
          <a:p>
            <a:r>
              <a:rPr lang="en-US" smtClean="0"/>
              <a:t>After the first year, there were highly significant reductions of about one quarter in the event rates during each year.  This leads to continued divergence of the lines in this life-table plot of the effect of simvastatin on the incidence of a first major vascular event, which implies that benefits would increase with longer duration of treatment and follow-up.</a:t>
            </a:r>
          </a:p>
          <a:p>
            <a:endParaRPr lang="en-US" i="1" smtClean="0"/>
          </a:p>
          <a:p>
            <a:r>
              <a:rPr lang="en-US" i="1" smtClean="0"/>
              <a:t>Reference:</a:t>
            </a:r>
          </a:p>
          <a:p>
            <a:r>
              <a:rPr lang="en-US" smtClean="0"/>
              <a:t>Heart Protection Study Collaborative Group. MRC/BHF Heart Protection Study of cholesterol lowering with simvastatin in 20 536 high-risk individuals: a randomised placebo-controlled trial. Lancet 2002;360:7-22.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fld id="{1CE6DDA6-BA2D-44FC-8FCA-EF4827A8E405}" type="slidenum">
              <a:rPr lang="en-US" sz="1000">
                <a:solidFill>
                  <a:schemeClr val="tx1"/>
                </a:solidFill>
                <a:latin typeface="Times New Roman" pitchFamily="18" charset="0"/>
              </a:rPr>
              <a:pPr/>
              <a:t>55</a:t>
            </a:fld>
            <a:endParaRPr lang="en-US" sz="1000">
              <a:solidFill>
                <a:schemeClr val="tx1"/>
              </a:solidFill>
              <a:latin typeface="Times New Roman" pitchFamily="18" charset="0"/>
            </a:endParaRPr>
          </a:p>
        </p:txBody>
      </p:sp>
      <p:sp>
        <p:nvSpPr>
          <p:cNvPr id="58371" name="Rectangle 2"/>
          <p:cNvSpPr>
            <a:spLocks noGrp="1" noRot="1" noChangeAspect="1" noChangeArrowheads="1" noTextEdit="1"/>
          </p:cNvSpPr>
          <p:nvPr>
            <p:ph type="sldImg"/>
          </p:nvPr>
        </p:nvSpPr>
        <p:spPr>
          <a:xfrm>
            <a:off x="2643188" y="514350"/>
            <a:ext cx="3857625" cy="2571750"/>
          </a:xfrm>
          <a:ln/>
        </p:spPr>
      </p:sp>
      <p:sp>
        <p:nvSpPr>
          <p:cNvPr id="58372"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lstStyle/>
          <a:p>
            <a:r>
              <a:rPr lang="en-US" b="1" smtClean="0"/>
              <a:t>Simvastatin: major vascular events by year (graph)</a:t>
            </a:r>
          </a:p>
          <a:p>
            <a:r>
              <a:rPr lang="en-US" smtClean="0"/>
              <a:t>After the first year, there were highly significant reductions of about one quarter in the event rates during each year.  This leads to continued divergence of the lines in this life-table plot of the effect of simvastatin on the incidence of a first major vascular event, which implies that benefits would increase with longer duration of treatment and follow-up.</a:t>
            </a:r>
          </a:p>
          <a:p>
            <a:endParaRPr lang="en-US" i="1" smtClean="0"/>
          </a:p>
          <a:p>
            <a:r>
              <a:rPr lang="en-US" i="1" smtClean="0"/>
              <a:t>Reference:</a:t>
            </a:r>
          </a:p>
          <a:p>
            <a:r>
              <a:rPr lang="en-US" smtClean="0"/>
              <a:t>Heart Protection Study Collaborative Group. MRC/BHF Heart Protection Study of cholesterol lowering with simvastatin in 20 536 high-risk individuals: a randomised placebo-controlled trial. Lancet 2002;360:7-22.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fld id="{56295597-29AF-44C8-BD78-16C256B53F8A}" type="slidenum">
              <a:rPr lang="en-US" sz="1000">
                <a:solidFill>
                  <a:schemeClr val="tx1"/>
                </a:solidFill>
                <a:latin typeface="Times New Roman" pitchFamily="18" charset="0"/>
              </a:rPr>
              <a:pPr/>
              <a:t>56</a:t>
            </a:fld>
            <a:endParaRPr lang="en-US" sz="1000">
              <a:solidFill>
                <a:schemeClr val="tx1"/>
              </a:solidFill>
              <a:latin typeface="Times New Roman" pitchFamily="18" charset="0"/>
            </a:endParaRPr>
          </a:p>
        </p:txBody>
      </p:sp>
      <p:sp>
        <p:nvSpPr>
          <p:cNvPr id="59395" name="Rectangle 2"/>
          <p:cNvSpPr>
            <a:spLocks noGrp="1" noRot="1" noChangeAspect="1" noChangeArrowheads="1" noTextEdit="1"/>
          </p:cNvSpPr>
          <p:nvPr>
            <p:ph type="sldImg"/>
          </p:nvPr>
        </p:nvSpPr>
        <p:spPr>
          <a:xfrm>
            <a:off x="2643188" y="514350"/>
            <a:ext cx="3857625" cy="2571750"/>
          </a:xfrm>
          <a:ln/>
        </p:spPr>
      </p:sp>
      <p:sp>
        <p:nvSpPr>
          <p:cNvPr id="59396"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lstStyle/>
          <a:p>
            <a:r>
              <a:rPr lang="en-US" b="1" smtClean="0"/>
              <a:t>Simvastatin: major vascular events by year (graph)</a:t>
            </a:r>
          </a:p>
          <a:p>
            <a:r>
              <a:rPr lang="en-US" smtClean="0"/>
              <a:t>After the first year, there were highly significant reductions of about one quarter in the event rates during each year.  This leads to continued divergence of the lines in this life-table plot of the effect of simvastatin on the incidence of a first major vascular event, which implies that benefits would increase with longer duration of treatment and follow-up.</a:t>
            </a:r>
          </a:p>
          <a:p>
            <a:endParaRPr lang="en-US" i="1" smtClean="0"/>
          </a:p>
          <a:p>
            <a:r>
              <a:rPr lang="en-US" i="1" smtClean="0"/>
              <a:t>Reference:</a:t>
            </a:r>
          </a:p>
          <a:p>
            <a:r>
              <a:rPr lang="en-US" smtClean="0"/>
              <a:t>Heart Protection Study Collaborative Group. MRC/BHF Heart Protection Study of cholesterol lowering with simvastatin in 20 536 high-risk individuals: a randomised placebo-controlled trial. Lancet 2002;360:7-22.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9"/>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60BA0D31-38F0-46C8-961E-18E9916296EA}" type="slidenum">
              <a:rPr lang="en-US"/>
              <a:pPr>
                <a:defRPr/>
              </a:pPr>
              <a:t>‹#›</a:t>
            </a:fld>
            <a:endParaRPr lang="en-US"/>
          </a:p>
        </p:txBody>
      </p:sp>
    </p:spTree>
    <p:extLst>
      <p:ext uri="{BB962C8B-B14F-4D97-AF65-F5344CB8AC3E}">
        <p14:creationId xmlns:p14="http://schemas.microsoft.com/office/powerpoint/2010/main" xmlns="" val="431655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E8D017D-2F6C-4904-BF40-9A5089C1AAC5}" type="slidenum">
              <a:rPr lang="en-US"/>
              <a:pPr>
                <a:defRPr/>
              </a:pPr>
              <a:t>‹#›</a:t>
            </a:fld>
            <a:endParaRPr lang="en-US"/>
          </a:p>
        </p:txBody>
      </p:sp>
    </p:spTree>
    <p:extLst>
      <p:ext uri="{BB962C8B-B14F-4D97-AF65-F5344CB8AC3E}">
        <p14:creationId xmlns:p14="http://schemas.microsoft.com/office/powerpoint/2010/main" xmlns="" val="403421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62851" y="350838"/>
            <a:ext cx="2419350" cy="5429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1" y="350838"/>
            <a:ext cx="7105650" cy="5429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696D1DD2-2D19-4DC2-8832-86F33C6F7D57}" type="slidenum">
              <a:rPr lang="en-US"/>
              <a:pPr>
                <a:defRPr/>
              </a:pPr>
              <a:t>‹#›</a:t>
            </a:fld>
            <a:endParaRPr lang="en-US"/>
          </a:p>
        </p:txBody>
      </p:sp>
    </p:spTree>
    <p:extLst>
      <p:ext uri="{BB962C8B-B14F-4D97-AF65-F5344CB8AC3E}">
        <p14:creationId xmlns:p14="http://schemas.microsoft.com/office/powerpoint/2010/main" xmlns="" val="122304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1" y="350838"/>
            <a:ext cx="9677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1" y="1665288"/>
            <a:ext cx="9677400" cy="4114800"/>
          </a:xfrm>
        </p:spPr>
        <p:txBody>
          <a:bodyPr/>
          <a:lstStyle/>
          <a:p>
            <a:pPr lvl="0"/>
            <a:endParaRPr lang="en-US" noProof="0" smtClean="0"/>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D16DBD4-276E-467B-A87F-E1B65D482CFA}" type="slidenum">
              <a:rPr lang="en-US"/>
              <a:pPr>
                <a:defRPr/>
              </a:pPr>
              <a:t>‹#›</a:t>
            </a:fld>
            <a:endParaRPr lang="en-US"/>
          </a:p>
        </p:txBody>
      </p:sp>
    </p:spTree>
    <p:extLst>
      <p:ext uri="{BB962C8B-B14F-4D97-AF65-F5344CB8AC3E}">
        <p14:creationId xmlns:p14="http://schemas.microsoft.com/office/powerpoint/2010/main" xmlns="" val="3403766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00088" y="17653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57788" y="17653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57788" y="38989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fontAlgn="base">
              <a:spcBef>
                <a:spcPct val="0"/>
              </a:spcBef>
              <a:spcAft>
                <a:spcPct val="0"/>
              </a:spcAft>
              <a:defRPr i="1">
                <a:latin typeface="Arial" pitchFamily="34" charset="0"/>
              </a:defRPr>
            </a:lvl1pPr>
          </a:lstStyle>
          <a:p>
            <a:pPr>
              <a:defRPr/>
            </a:pPr>
            <a:endParaRPr lang="en-US"/>
          </a:p>
        </p:txBody>
      </p:sp>
      <p:sp>
        <p:nvSpPr>
          <p:cNvPr id="7" name="Rectangle 5"/>
          <p:cNvSpPr>
            <a:spLocks noGrp="1" noChangeArrowheads="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n-US"/>
          </a:p>
        </p:txBody>
      </p:sp>
    </p:spTree>
    <p:extLst>
      <p:ext uri="{BB962C8B-B14F-4D97-AF65-F5344CB8AC3E}">
        <p14:creationId xmlns:p14="http://schemas.microsoft.com/office/powerpoint/2010/main" xmlns="" val="248999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40"/>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i="1">
                <a:latin typeface="Arial" pitchFamily="34" charset="0"/>
              </a:defRPr>
            </a:lvl1pPr>
          </a:lstStyle>
          <a:p>
            <a:pPr>
              <a:defRPr/>
            </a:pPr>
            <a:fld id="{9F092C85-5836-4F07-97A4-D63F4C443A54}" type="datetimeFigureOut">
              <a:rPr lang="en-US"/>
              <a:pPr>
                <a:defRPr/>
              </a:pPr>
              <a:t>7/10/2012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i="1">
                <a:latin typeface="Arial" pitchFamily="34" charset="0"/>
              </a:defRPr>
            </a:lvl1pPr>
          </a:lstStyle>
          <a:p>
            <a:pPr>
              <a:defRPr/>
            </a:pPr>
            <a:fld id="{1D82B9AE-ACD5-4E64-8A69-CF6F0AC2EBC3}" type="slidenum">
              <a:rPr lang="en-US"/>
              <a:pPr>
                <a:defRPr/>
              </a:pPr>
              <a:t>‹#›</a:t>
            </a:fld>
            <a:endParaRPr lang="en-US"/>
          </a:p>
        </p:txBody>
      </p:sp>
    </p:spTree>
    <p:extLst>
      <p:ext uri="{BB962C8B-B14F-4D97-AF65-F5344CB8AC3E}">
        <p14:creationId xmlns:p14="http://schemas.microsoft.com/office/powerpoint/2010/main" xmlns="" val="299113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71525" y="6248400"/>
            <a:ext cx="2143125" cy="457200"/>
          </a:xfrm>
        </p:spPr>
        <p:txBody>
          <a:bodyPr/>
          <a:lstStyle>
            <a:lvl1pPr fontAlgn="base">
              <a:spcBef>
                <a:spcPct val="0"/>
              </a:spcBef>
              <a:spcAft>
                <a:spcPct val="0"/>
              </a:spcAft>
              <a:defRPr i="1">
                <a:latin typeface="Arial" pitchFamily="34" charset="0"/>
              </a:defRPr>
            </a:lvl1pPr>
          </a:lstStyle>
          <a:p>
            <a:pPr>
              <a:defRPr/>
            </a:pPr>
            <a:endParaRPr lang="en-US"/>
          </a:p>
        </p:txBody>
      </p:sp>
      <p:sp>
        <p:nvSpPr>
          <p:cNvPr id="6" name="Footer Placeholder 5"/>
          <p:cNvSpPr>
            <a:spLocks noGrp="1"/>
          </p:cNvSpPr>
          <p:nvPr>
            <p:ph type="ftr" sz="quarter" idx="11"/>
          </p:nvPr>
        </p:nvSpPr>
        <p:spPr>
          <a:xfrm>
            <a:off x="3514725" y="6248400"/>
            <a:ext cx="3257550" cy="457200"/>
          </a:xfrm>
        </p:spPr>
        <p:txBody>
          <a:bodyPr/>
          <a:lstStyle>
            <a:lvl1pPr fontAlgn="base">
              <a:spcBef>
                <a:spcPct val="0"/>
              </a:spcBef>
              <a:spcAft>
                <a:spcPct val="0"/>
              </a:spcAft>
              <a:defRPr i="1">
                <a:latin typeface="Arial" pitchFamily="34" charset="0"/>
              </a:defRPr>
            </a:lvl1pPr>
          </a:lstStyle>
          <a:p>
            <a:pPr>
              <a:defRPr/>
            </a:pPr>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fontAlgn="base">
              <a:spcBef>
                <a:spcPct val="0"/>
              </a:spcBef>
              <a:spcAft>
                <a:spcPct val="0"/>
              </a:spcAft>
              <a:defRPr i="1">
                <a:latin typeface="Arial" pitchFamily="34" charset="0"/>
              </a:defRPr>
            </a:lvl1pPr>
          </a:lstStyle>
          <a:p>
            <a:pPr>
              <a:defRPr/>
            </a:pPr>
            <a:fld id="{8E94FFB8-5610-4125-BD45-B0F1DA2A2ECB}" type="slidenum">
              <a:rPr lang="en-US"/>
              <a:pPr>
                <a:defRPr/>
              </a:pPr>
              <a:t>‹#›</a:t>
            </a:fld>
            <a:endParaRPr lang="en-US"/>
          </a:p>
        </p:txBody>
      </p:sp>
    </p:spTree>
    <p:extLst>
      <p:ext uri="{BB962C8B-B14F-4D97-AF65-F5344CB8AC3E}">
        <p14:creationId xmlns:p14="http://schemas.microsoft.com/office/powerpoint/2010/main" xmlns="" val="180448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i="1">
                <a:solidFill>
                  <a:srgbClr val="FFFFFF"/>
                </a:solidFill>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i="1">
                <a:solidFill>
                  <a:srgbClr val="FFFFFF"/>
                </a:solidFill>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i="1">
                <a:solidFill>
                  <a:srgbClr val="FFFFFF"/>
                </a:solidFill>
                <a:latin typeface="Arial" pitchFamily="34" charset="0"/>
              </a:defRPr>
            </a:lvl1pPr>
          </a:lstStyle>
          <a:p>
            <a:pPr>
              <a:defRPr/>
            </a:pPr>
            <a:fld id="{61457982-2681-4AFA-AEB8-4F88FFB5859F}" type="slidenum">
              <a:rPr lang="en-US"/>
              <a:pPr>
                <a:defRPr/>
              </a:pPr>
              <a:t>‹#›</a:t>
            </a:fld>
            <a:endParaRPr lang="en-US"/>
          </a:p>
        </p:txBody>
      </p:sp>
    </p:spTree>
    <p:extLst>
      <p:ext uri="{BB962C8B-B14F-4D97-AF65-F5344CB8AC3E}">
        <p14:creationId xmlns:p14="http://schemas.microsoft.com/office/powerpoint/2010/main" xmlns="" val="3114370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00088" y="17653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57788" y="17653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57788" y="38989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fontAlgn="base">
              <a:spcBef>
                <a:spcPct val="0"/>
              </a:spcBef>
              <a:spcAft>
                <a:spcPct val="0"/>
              </a:spcAft>
              <a:defRPr i="1">
                <a:latin typeface="Arial" pitchFamily="34" charset="0"/>
              </a:defRPr>
            </a:lvl1pPr>
          </a:lstStyle>
          <a:p>
            <a:pPr>
              <a:defRPr/>
            </a:pPr>
            <a:endParaRPr lang="en-US"/>
          </a:p>
        </p:txBody>
      </p:sp>
      <p:sp>
        <p:nvSpPr>
          <p:cNvPr id="7" name="Rectangle 5"/>
          <p:cNvSpPr>
            <a:spLocks noGrp="1" noChangeArrowheads="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n-US"/>
          </a:p>
        </p:txBody>
      </p:sp>
    </p:spTree>
    <p:extLst>
      <p:ext uri="{BB962C8B-B14F-4D97-AF65-F5344CB8AC3E}">
        <p14:creationId xmlns:p14="http://schemas.microsoft.com/office/powerpoint/2010/main" xmlns="" val="89033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i="1">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i="1">
                <a:latin typeface="Arial" pitchFamily="34" charset="0"/>
              </a:defRPr>
            </a:lvl1pPr>
          </a:lstStyle>
          <a:p>
            <a:pPr>
              <a:defRPr/>
            </a:pPr>
            <a:fld id="{AD2373CE-91C4-402C-B666-930CB26A6E10}" type="slidenum">
              <a:rPr lang="en-US"/>
              <a:pPr>
                <a:defRPr/>
              </a:pPr>
              <a:t>‹#›</a:t>
            </a:fld>
            <a:endParaRPr lang="en-US"/>
          </a:p>
        </p:txBody>
      </p:sp>
    </p:spTree>
    <p:extLst>
      <p:ext uri="{BB962C8B-B14F-4D97-AF65-F5344CB8AC3E}">
        <p14:creationId xmlns:p14="http://schemas.microsoft.com/office/powerpoint/2010/main" xmlns="" val="915819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71525" y="6248400"/>
            <a:ext cx="2143125" cy="457200"/>
          </a:xfrm>
        </p:spPr>
        <p:txBody>
          <a:bodyPr/>
          <a:lstStyle>
            <a:lvl1pPr fontAlgn="base">
              <a:spcBef>
                <a:spcPct val="0"/>
              </a:spcBef>
              <a:spcAft>
                <a:spcPct val="0"/>
              </a:spcAft>
              <a:defRPr i="1">
                <a:latin typeface="Arial" pitchFamily="34" charset="0"/>
              </a:defRPr>
            </a:lvl1pPr>
          </a:lstStyle>
          <a:p>
            <a:pPr>
              <a:defRPr/>
            </a:pPr>
            <a:endParaRPr lang="en-US"/>
          </a:p>
        </p:txBody>
      </p:sp>
      <p:sp>
        <p:nvSpPr>
          <p:cNvPr id="6" name="Footer Placeholder 5"/>
          <p:cNvSpPr>
            <a:spLocks noGrp="1"/>
          </p:cNvSpPr>
          <p:nvPr>
            <p:ph type="ftr" sz="quarter" idx="11"/>
          </p:nvPr>
        </p:nvSpPr>
        <p:spPr>
          <a:xfrm>
            <a:off x="3514725" y="6248400"/>
            <a:ext cx="3257550" cy="457200"/>
          </a:xfrm>
        </p:spPr>
        <p:txBody>
          <a:bodyPr/>
          <a:lstStyle>
            <a:lvl1pPr fontAlgn="base">
              <a:spcBef>
                <a:spcPct val="0"/>
              </a:spcBef>
              <a:spcAft>
                <a:spcPct val="0"/>
              </a:spcAft>
              <a:defRPr i="1">
                <a:latin typeface="Arial" pitchFamily="34" charset="0"/>
              </a:defRPr>
            </a:lvl1pPr>
          </a:lstStyle>
          <a:p>
            <a:pPr>
              <a:defRPr/>
            </a:pPr>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fontAlgn="base">
              <a:spcBef>
                <a:spcPct val="0"/>
              </a:spcBef>
              <a:spcAft>
                <a:spcPct val="0"/>
              </a:spcAft>
              <a:defRPr i="1">
                <a:latin typeface="Arial" pitchFamily="34" charset="0"/>
              </a:defRPr>
            </a:lvl1pPr>
          </a:lstStyle>
          <a:p>
            <a:pPr>
              <a:defRPr/>
            </a:pPr>
            <a:fld id="{E3FAECE1-179B-486F-97A9-0A1D75CFA82D}" type="slidenum">
              <a:rPr lang="en-US"/>
              <a:pPr>
                <a:defRPr/>
              </a:pPr>
              <a:t>‹#›</a:t>
            </a:fld>
            <a:endParaRPr lang="en-US"/>
          </a:p>
        </p:txBody>
      </p:sp>
    </p:spTree>
    <p:extLst>
      <p:ext uri="{BB962C8B-B14F-4D97-AF65-F5344CB8AC3E}">
        <p14:creationId xmlns:p14="http://schemas.microsoft.com/office/powerpoint/2010/main" xmlns="" val="420633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1D67004-D137-436F-AAA3-44B994F40FD2}" type="slidenum">
              <a:rPr lang="en-US"/>
              <a:pPr>
                <a:defRPr/>
              </a:pPr>
              <a:t>‹#›</a:t>
            </a:fld>
            <a:endParaRPr lang="en-US"/>
          </a:p>
        </p:txBody>
      </p:sp>
    </p:spTree>
    <p:extLst>
      <p:ext uri="{BB962C8B-B14F-4D97-AF65-F5344CB8AC3E}">
        <p14:creationId xmlns:p14="http://schemas.microsoft.com/office/powerpoint/2010/main" xmlns="" val="4042174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i="1">
                <a:solidFill>
                  <a:srgbClr val="FFFFFF"/>
                </a:solidFill>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i="1">
                <a:solidFill>
                  <a:srgbClr val="FFFFFF"/>
                </a:solidFill>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i="1">
                <a:solidFill>
                  <a:srgbClr val="FFFFFF"/>
                </a:solidFill>
                <a:latin typeface="Arial" pitchFamily="34" charset="0"/>
              </a:defRPr>
            </a:lvl1pPr>
          </a:lstStyle>
          <a:p>
            <a:pPr>
              <a:defRPr/>
            </a:pPr>
            <a:fld id="{6C2DF16B-3729-40BF-BBE0-A49BD1147EAC}" type="slidenum">
              <a:rPr lang="en-US"/>
              <a:pPr>
                <a:defRPr/>
              </a:pPr>
              <a:t>‹#›</a:t>
            </a:fld>
            <a:endParaRPr lang="en-US"/>
          </a:p>
        </p:txBody>
      </p:sp>
    </p:spTree>
    <p:extLst>
      <p:ext uri="{BB962C8B-B14F-4D97-AF65-F5344CB8AC3E}">
        <p14:creationId xmlns:p14="http://schemas.microsoft.com/office/powerpoint/2010/main" xmlns="" val="548146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00088" y="17653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57788" y="17653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57788" y="38989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fontAlgn="base">
              <a:spcBef>
                <a:spcPct val="0"/>
              </a:spcBef>
              <a:spcAft>
                <a:spcPct val="0"/>
              </a:spcAft>
              <a:defRPr i="1">
                <a:latin typeface="Arial" pitchFamily="34" charset="0"/>
              </a:defRPr>
            </a:lvl1pPr>
          </a:lstStyle>
          <a:p>
            <a:pPr>
              <a:defRPr/>
            </a:pPr>
            <a:endParaRPr lang="en-US"/>
          </a:p>
        </p:txBody>
      </p:sp>
      <p:sp>
        <p:nvSpPr>
          <p:cNvPr id="7" name="Rectangle 5"/>
          <p:cNvSpPr>
            <a:spLocks noGrp="1" noChangeArrowheads="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n-US"/>
          </a:p>
        </p:txBody>
      </p:sp>
    </p:spTree>
    <p:extLst>
      <p:ext uri="{BB962C8B-B14F-4D97-AF65-F5344CB8AC3E}">
        <p14:creationId xmlns:p14="http://schemas.microsoft.com/office/powerpoint/2010/main" xmlns="" val="2550100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2"/>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i="1">
                <a:latin typeface="Arial" pitchFamily="34" charset="0"/>
              </a:defRPr>
            </a:lvl1pPr>
          </a:lstStyle>
          <a:p>
            <a:pPr>
              <a:defRPr/>
            </a:pPr>
            <a:fld id="{B6A4E543-D4A6-4196-9DFC-84325FCFE4EB}" type="datetimeFigureOut">
              <a:rPr lang="en-US"/>
              <a:pPr>
                <a:defRPr/>
              </a:pPr>
              <a:t>7/10/2012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i="1">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i="1">
                <a:latin typeface="Arial" pitchFamily="34" charset="0"/>
              </a:defRPr>
            </a:lvl1pPr>
          </a:lstStyle>
          <a:p>
            <a:pPr>
              <a:defRPr/>
            </a:pPr>
            <a:fld id="{58AD69F9-460C-4DA5-8569-178D74ECF654}" type="slidenum">
              <a:rPr lang="en-US"/>
              <a:pPr>
                <a:defRPr/>
              </a:pPr>
              <a:t>‹#›</a:t>
            </a:fld>
            <a:endParaRPr lang="en-US"/>
          </a:p>
        </p:txBody>
      </p:sp>
    </p:spTree>
    <p:extLst>
      <p:ext uri="{BB962C8B-B14F-4D97-AF65-F5344CB8AC3E}">
        <p14:creationId xmlns:p14="http://schemas.microsoft.com/office/powerpoint/2010/main" xmlns="" val="2586172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71525" y="6248400"/>
            <a:ext cx="2143125" cy="457200"/>
          </a:xfrm>
        </p:spPr>
        <p:txBody>
          <a:bodyPr/>
          <a:lstStyle>
            <a:lvl1pPr fontAlgn="base">
              <a:spcBef>
                <a:spcPct val="0"/>
              </a:spcBef>
              <a:spcAft>
                <a:spcPct val="0"/>
              </a:spcAft>
              <a:defRPr i="1">
                <a:latin typeface="Arial" pitchFamily="34" charset="0"/>
              </a:defRPr>
            </a:lvl1pPr>
          </a:lstStyle>
          <a:p>
            <a:pPr>
              <a:defRPr/>
            </a:pPr>
            <a:endParaRPr lang="en-US"/>
          </a:p>
        </p:txBody>
      </p:sp>
      <p:sp>
        <p:nvSpPr>
          <p:cNvPr id="6" name="Footer Placeholder 5"/>
          <p:cNvSpPr>
            <a:spLocks noGrp="1"/>
          </p:cNvSpPr>
          <p:nvPr>
            <p:ph type="ftr" sz="quarter" idx="11"/>
          </p:nvPr>
        </p:nvSpPr>
        <p:spPr>
          <a:xfrm>
            <a:off x="3514725" y="6248400"/>
            <a:ext cx="3257550" cy="457200"/>
          </a:xfrm>
        </p:spPr>
        <p:txBody>
          <a:bodyPr/>
          <a:lstStyle>
            <a:lvl1pPr fontAlgn="base">
              <a:spcBef>
                <a:spcPct val="0"/>
              </a:spcBef>
              <a:spcAft>
                <a:spcPct val="0"/>
              </a:spcAft>
              <a:defRPr i="1">
                <a:latin typeface="Arial" pitchFamily="34" charset="0"/>
              </a:defRPr>
            </a:lvl1pPr>
          </a:lstStyle>
          <a:p>
            <a:pPr>
              <a:defRPr/>
            </a:pPr>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fontAlgn="base">
              <a:spcBef>
                <a:spcPct val="0"/>
              </a:spcBef>
              <a:spcAft>
                <a:spcPct val="0"/>
              </a:spcAft>
              <a:defRPr i="1">
                <a:latin typeface="Arial" pitchFamily="34" charset="0"/>
              </a:defRPr>
            </a:lvl1pPr>
          </a:lstStyle>
          <a:p>
            <a:pPr>
              <a:defRPr/>
            </a:pPr>
            <a:fld id="{E8ECB033-424C-4EAC-A467-28D5713CBA8A}" type="slidenum">
              <a:rPr lang="en-US"/>
              <a:pPr>
                <a:defRPr/>
              </a:pPr>
              <a:t>‹#›</a:t>
            </a:fld>
            <a:endParaRPr lang="en-US"/>
          </a:p>
        </p:txBody>
      </p:sp>
    </p:spTree>
    <p:extLst>
      <p:ext uri="{BB962C8B-B14F-4D97-AF65-F5344CB8AC3E}">
        <p14:creationId xmlns:p14="http://schemas.microsoft.com/office/powerpoint/2010/main" xmlns="" val="748993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4"/>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4"/>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i="1">
                <a:solidFill>
                  <a:srgbClr val="FFFFFF"/>
                </a:solidFill>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i="1">
                <a:solidFill>
                  <a:srgbClr val="FFFFFF"/>
                </a:solidFill>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i="1">
                <a:solidFill>
                  <a:srgbClr val="FFFFFF"/>
                </a:solidFill>
                <a:latin typeface="Arial" pitchFamily="34" charset="0"/>
              </a:defRPr>
            </a:lvl1pPr>
          </a:lstStyle>
          <a:p>
            <a:pPr>
              <a:defRPr/>
            </a:pPr>
            <a:fld id="{57C7C029-751E-42A5-8152-43CDA44C6E80}" type="slidenum">
              <a:rPr lang="en-US"/>
              <a:pPr>
                <a:defRPr/>
              </a:pPr>
              <a:t>‹#›</a:t>
            </a:fld>
            <a:endParaRPr lang="en-US"/>
          </a:p>
        </p:txBody>
      </p:sp>
    </p:spTree>
    <p:extLst>
      <p:ext uri="{BB962C8B-B14F-4D97-AF65-F5344CB8AC3E}">
        <p14:creationId xmlns:p14="http://schemas.microsoft.com/office/powerpoint/2010/main" xmlns="" val="3856700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71525" y="6248400"/>
            <a:ext cx="2143125" cy="457200"/>
          </a:xfrm>
        </p:spPr>
        <p:txBody>
          <a:bodyPr/>
          <a:lstStyle>
            <a:lvl1pPr fontAlgn="base">
              <a:spcBef>
                <a:spcPct val="0"/>
              </a:spcBef>
              <a:spcAft>
                <a:spcPct val="0"/>
              </a:spcAft>
              <a:defRPr i="1">
                <a:latin typeface="Arial" pitchFamily="34" charset="0"/>
              </a:defRPr>
            </a:lvl1pPr>
          </a:lstStyle>
          <a:p>
            <a:pPr>
              <a:defRPr/>
            </a:pPr>
            <a:endParaRPr lang="en-US"/>
          </a:p>
        </p:txBody>
      </p:sp>
      <p:sp>
        <p:nvSpPr>
          <p:cNvPr id="6" name="Footer Placeholder 5"/>
          <p:cNvSpPr>
            <a:spLocks noGrp="1"/>
          </p:cNvSpPr>
          <p:nvPr>
            <p:ph type="ftr" sz="quarter" idx="11"/>
          </p:nvPr>
        </p:nvSpPr>
        <p:spPr>
          <a:xfrm>
            <a:off x="3514725" y="6248400"/>
            <a:ext cx="3257550" cy="457200"/>
          </a:xfrm>
        </p:spPr>
        <p:txBody>
          <a:bodyPr/>
          <a:lstStyle>
            <a:lvl1pPr fontAlgn="base">
              <a:spcBef>
                <a:spcPct val="0"/>
              </a:spcBef>
              <a:spcAft>
                <a:spcPct val="0"/>
              </a:spcAft>
              <a:defRPr i="1">
                <a:latin typeface="Arial" pitchFamily="34" charset="0"/>
              </a:defRPr>
            </a:lvl1pPr>
          </a:lstStyle>
          <a:p>
            <a:pPr>
              <a:defRPr/>
            </a:pPr>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fontAlgn="base">
              <a:spcBef>
                <a:spcPct val="0"/>
              </a:spcBef>
              <a:spcAft>
                <a:spcPct val="0"/>
              </a:spcAft>
              <a:defRPr i="1">
                <a:latin typeface="Arial" pitchFamily="34" charset="0"/>
              </a:defRPr>
            </a:lvl1pPr>
          </a:lstStyle>
          <a:p>
            <a:pPr>
              <a:defRPr/>
            </a:pPr>
            <a:fld id="{BEFAF702-EAB8-41AC-A83C-F9472F1C26F1}" type="slidenum">
              <a:rPr lang="en-US"/>
              <a:pPr>
                <a:defRPr/>
              </a:pPr>
              <a:t>‹#›</a:t>
            </a:fld>
            <a:endParaRPr lang="en-US"/>
          </a:p>
        </p:txBody>
      </p:sp>
    </p:spTree>
    <p:extLst>
      <p:ext uri="{BB962C8B-B14F-4D97-AF65-F5344CB8AC3E}">
        <p14:creationId xmlns:p14="http://schemas.microsoft.com/office/powerpoint/2010/main" xmlns="" val="2424406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71525" y="1981200"/>
            <a:ext cx="4286250" cy="4114800"/>
          </a:xfrm>
        </p:spPr>
        <p:txBody>
          <a:bodyPr/>
          <a:lstStyle/>
          <a:p>
            <a:pPr lvl="0"/>
            <a:endParaRPr lang="en-US" noProof="0"/>
          </a:p>
        </p:txBody>
      </p:sp>
      <p:sp>
        <p:nvSpPr>
          <p:cNvPr id="4" name="Text Placeholder 3"/>
          <p:cNvSpPr>
            <a:spLocks noGrp="1"/>
          </p:cNvSpPr>
          <p:nvPr>
            <p:ph type="body"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i="1"/>
            </a:lvl1pPr>
          </a:lstStyle>
          <a:p>
            <a:pPr>
              <a:defRPr/>
            </a:pPr>
            <a:endParaRPr lang="en-US"/>
          </a:p>
        </p:txBody>
      </p:sp>
      <p:sp>
        <p:nvSpPr>
          <p:cNvPr id="6" name="Footer Placeholder 5"/>
          <p:cNvSpPr>
            <a:spLocks noGrp="1"/>
          </p:cNvSpPr>
          <p:nvPr>
            <p:ph type="ftr" sz="quarter" idx="11"/>
          </p:nvPr>
        </p:nvSpPr>
        <p:spPr/>
        <p:txBody>
          <a:bodyPr/>
          <a:lstStyle>
            <a:lvl1pPr>
              <a:defRPr i="1"/>
            </a:lvl1pPr>
          </a:lstStyle>
          <a:p>
            <a:pPr>
              <a:defRPr/>
            </a:pPr>
            <a:endParaRPr lang="en-US"/>
          </a:p>
        </p:txBody>
      </p:sp>
      <p:sp>
        <p:nvSpPr>
          <p:cNvPr id="7" name="Slide Number Placeholder 6"/>
          <p:cNvSpPr>
            <a:spLocks noGrp="1"/>
          </p:cNvSpPr>
          <p:nvPr>
            <p:ph type="sldNum" sz="quarter" idx="12"/>
          </p:nvPr>
        </p:nvSpPr>
        <p:spPr/>
        <p:txBody>
          <a:bodyPr/>
          <a:lstStyle>
            <a:lvl1pPr>
              <a:defRPr i="1"/>
            </a:lvl1pPr>
          </a:lstStyle>
          <a:p>
            <a:pPr>
              <a:defRPr/>
            </a:pPr>
            <a:fld id="{C1CE1040-1D49-4931-9D93-ABAEFFAE8A1A}" type="slidenum">
              <a:rPr lang="en-US"/>
              <a:pPr>
                <a:defRPr/>
              </a:pPr>
              <a:t>‹#›</a:t>
            </a:fld>
            <a:endParaRPr lang="en-US"/>
          </a:p>
        </p:txBody>
      </p:sp>
    </p:spTree>
    <p:extLst>
      <p:ext uri="{BB962C8B-B14F-4D97-AF65-F5344CB8AC3E}">
        <p14:creationId xmlns:p14="http://schemas.microsoft.com/office/powerpoint/2010/main" xmlns="" val="4120213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i="1">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i="1">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i="1">
                <a:latin typeface="Arial" pitchFamily="34" charset="0"/>
              </a:defRPr>
            </a:lvl1pPr>
          </a:lstStyle>
          <a:p>
            <a:pPr>
              <a:defRPr/>
            </a:pPr>
            <a:fld id="{B7976F1E-1A41-4C9A-852C-72213C6F6B41}" type="slidenum">
              <a:rPr lang="en-US"/>
              <a:pPr>
                <a:defRPr/>
              </a:pPr>
              <a:t>‹#›</a:t>
            </a:fld>
            <a:endParaRPr lang="en-US"/>
          </a:p>
        </p:txBody>
      </p:sp>
    </p:spTree>
    <p:extLst>
      <p:ext uri="{BB962C8B-B14F-4D97-AF65-F5344CB8AC3E}">
        <p14:creationId xmlns:p14="http://schemas.microsoft.com/office/powerpoint/2010/main" xmlns="" val="3762804302"/>
      </p:ext>
    </p:extLst>
  </p:cSld>
  <p:clrMapOvr>
    <a:masterClrMapping/>
  </p:clrMapOvr>
  <p:transition spd="med">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9"/>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60BA0D31-38F0-46C8-961E-18E9916296E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38892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1D67004-D137-436F-AAA3-44B994F40FD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24662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14"/>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592EAE1-E2F3-40F8-A810-E17F36B1818F}" type="slidenum">
              <a:rPr lang="en-US"/>
              <a:pPr>
                <a:defRPr/>
              </a:pPr>
              <a:t>‹#›</a:t>
            </a:fld>
            <a:endParaRPr lang="en-US"/>
          </a:p>
        </p:txBody>
      </p:sp>
    </p:spTree>
    <p:extLst>
      <p:ext uri="{BB962C8B-B14F-4D97-AF65-F5344CB8AC3E}">
        <p14:creationId xmlns:p14="http://schemas.microsoft.com/office/powerpoint/2010/main" xmlns="" val="2182615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14"/>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592EAE1-E2F3-40F8-A810-E17F36B1818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678331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1" y="1665288"/>
            <a:ext cx="4762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1" y="1665288"/>
            <a:ext cx="4762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45C23773-F5DF-4EAC-8A93-3458E985750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965350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407703E5-EA4A-4B78-937E-10F06C418B4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1810948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06150847-92E5-4206-BB7E-79A32768D9E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579516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365B00C6-07A1-4F82-9971-130F7C812B7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838277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4"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8"/>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4"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1256EAAA-C134-401D-8025-BF06AF72C8B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4216060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8CA84D38-A409-4CBD-9039-CAC9CF8B5E8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594657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CE8D017D-2F6C-4904-BF40-9A5089C1AAC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94766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62851" y="350838"/>
            <a:ext cx="2419350" cy="5429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1" y="350838"/>
            <a:ext cx="7105650" cy="5429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696D1DD2-2D19-4DC2-8832-86F33C6F7D5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961650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1" y="350838"/>
            <a:ext cx="9677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1" y="1665288"/>
            <a:ext cx="9677400" cy="4114800"/>
          </a:xfrm>
        </p:spPr>
        <p:txBody>
          <a:bodyPr/>
          <a:lstStyle/>
          <a:p>
            <a:pPr lvl="0"/>
            <a:endParaRPr lang="en-US" noProof="0" smtClean="0"/>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ED16DBD4-276E-467B-A87F-E1B65D482CF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42051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1" y="1665288"/>
            <a:ext cx="4762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1" y="1665288"/>
            <a:ext cx="4762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45C23773-F5DF-4EAC-8A93-3458E9857505}" type="slidenum">
              <a:rPr lang="en-US"/>
              <a:pPr>
                <a:defRPr/>
              </a:pPr>
              <a:t>‹#›</a:t>
            </a:fld>
            <a:endParaRPr lang="en-US"/>
          </a:p>
        </p:txBody>
      </p:sp>
    </p:spTree>
    <p:extLst>
      <p:ext uri="{BB962C8B-B14F-4D97-AF65-F5344CB8AC3E}">
        <p14:creationId xmlns:p14="http://schemas.microsoft.com/office/powerpoint/2010/main" xmlns="" val="3351356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407703E5-EA4A-4B78-937E-10F06C418B49}" type="slidenum">
              <a:rPr lang="en-US"/>
              <a:pPr>
                <a:defRPr/>
              </a:pPr>
              <a:t>‹#›</a:t>
            </a:fld>
            <a:endParaRPr lang="en-US"/>
          </a:p>
        </p:txBody>
      </p:sp>
    </p:spTree>
    <p:extLst>
      <p:ext uri="{BB962C8B-B14F-4D97-AF65-F5344CB8AC3E}">
        <p14:creationId xmlns:p14="http://schemas.microsoft.com/office/powerpoint/2010/main" xmlns="" val="2801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06150847-92E5-4206-BB7E-79A32768D9EC}" type="slidenum">
              <a:rPr lang="en-US"/>
              <a:pPr>
                <a:defRPr/>
              </a:pPr>
              <a:t>‹#›</a:t>
            </a:fld>
            <a:endParaRPr lang="en-US"/>
          </a:p>
        </p:txBody>
      </p:sp>
    </p:spTree>
    <p:extLst>
      <p:ext uri="{BB962C8B-B14F-4D97-AF65-F5344CB8AC3E}">
        <p14:creationId xmlns:p14="http://schemas.microsoft.com/office/powerpoint/2010/main" xmlns="" val="1448642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365B00C6-07A1-4F82-9971-130F7C812B7E}" type="slidenum">
              <a:rPr lang="en-US"/>
              <a:pPr>
                <a:defRPr/>
              </a:pPr>
              <a:t>‹#›</a:t>
            </a:fld>
            <a:endParaRPr lang="en-US"/>
          </a:p>
        </p:txBody>
      </p:sp>
    </p:spTree>
    <p:extLst>
      <p:ext uri="{BB962C8B-B14F-4D97-AF65-F5344CB8AC3E}">
        <p14:creationId xmlns:p14="http://schemas.microsoft.com/office/powerpoint/2010/main" xmlns="" val="353650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4"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8"/>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4"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256EAAA-C134-401D-8025-BF06AF72C8B5}" type="slidenum">
              <a:rPr lang="en-US"/>
              <a:pPr>
                <a:defRPr/>
              </a:pPr>
              <a:t>‹#›</a:t>
            </a:fld>
            <a:endParaRPr lang="en-US"/>
          </a:p>
        </p:txBody>
      </p:sp>
    </p:spTree>
    <p:extLst>
      <p:ext uri="{BB962C8B-B14F-4D97-AF65-F5344CB8AC3E}">
        <p14:creationId xmlns:p14="http://schemas.microsoft.com/office/powerpoint/2010/main" xmlns="" val="270432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8CA84D38-A409-4CBD-9039-CAC9CF8B5E8D}" type="slidenum">
              <a:rPr lang="en-US"/>
              <a:pPr>
                <a:defRPr/>
              </a:pPr>
              <a:t>‹#›</a:t>
            </a:fld>
            <a:endParaRPr lang="en-US"/>
          </a:p>
        </p:txBody>
      </p:sp>
    </p:spTree>
    <p:extLst>
      <p:ext uri="{BB962C8B-B14F-4D97-AF65-F5344CB8AC3E}">
        <p14:creationId xmlns:p14="http://schemas.microsoft.com/office/powerpoint/2010/main" xmlns="" val="107411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8.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2863" y="-12700"/>
            <a:ext cx="10394951" cy="6940550"/>
            <a:chOff x="-12" y="-10"/>
            <a:chExt cx="5820" cy="4372"/>
          </a:xfrm>
        </p:grpSpPr>
        <p:sp>
          <p:nvSpPr>
            <p:cNvPr id="239619" name="Rectangle 3"/>
            <p:cNvSpPr>
              <a:spLocks noChangeArrowheads="1"/>
            </p:cNvSpPr>
            <p:nvPr userDrawn="1"/>
          </p:nvSpPr>
          <p:spPr bwMode="invGray">
            <a:xfrm>
              <a:off x="5520" y="-8"/>
              <a:ext cx="287" cy="4364"/>
            </a:xfrm>
            <a:prstGeom prst="rect">
              <a:avLst/>
            </a:prstGeom>
            <a:gradFill rotWithShape="0">
              <a:gsLst>
                <a:gs pos="0">
                  <a:srgbClr val="017295">
                    <a:gamma/>
                    <a:shade val="40000"/>
                    <a:invGamma/>
                  </a:srgbClr>
                </a:gs>
                <a:gs pos="50000">
                  <a:srgbClr val="017295"/>
                </a:gs>
                <a:gs pos="100000">
                  <a:srgbClr val="017295">
                    <a:gamma/>
                    <a:shade val="40000"/>
                    <a:invGamma/>
                  </a:srgbClr>
                </a:gs>
              </a:gsLst>
              <a:lin ang="5400000" scaled="1"/>
            </a:gra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39620" name="Rectangle 4"/>
            <p:cNvSpPr>
              <a:spLocks noChangeArrowheads="1"/>
            </p:cNvSpPr>
            <p:nvPr userDrawn="1"/>
          </p:nvSpPr>
          <p:spPr bwMode="invGray">
            <a:xfrm>
              <a:off x="-8" y="-8"/>
              <a:ext cx="288" cy="4368"/>
            </a:xfrm>
            <a:prstGeom prst="rect">
              <a:avLst/>
            </a:prstGeom>
            <a:gradFill rotWithShape="0">
              <a:gsLst>
                <a:gs pos="0">
                  <a:srgbClr val="017295">
                    <a:gamma/>
                    <a:shade val="40000"/>
                    <a:invGamma/>
                  </a:srgbClr>
                </a:gs>
                <a:gs pos="50000">
                  <a:srgbClr val="017295"/>
                </a:gs>
                <a:gs pos="100000">
                  <a:srgbClr val="017295">
                    <a:gamma/>
                    <a:shade val="40000"/>
                    <a:invGamma/>
                  </a:srgbClr>
                </a:gs>
              </a:gsLst>
              <a:lin ang="5400000" scaled="1"/>
            </a:gra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39621" name="AutoShape 5"/>
            <p:cNvSpPr>
              <a:spLocks noChangeArrowheads="1"/>
            </p:cNvSpPr>
            <p:nvPr userDrawn="1"/>
          </p:nvSpPr>
          <p:spPr bwMode="invGray">
            <a:xfrm rot="-10800000" flipH="1" flipV="1">
              <a:off x="2" y="-10"/>
              <a:ext cx="5798" cy="288"/>
            </a:xfrm>
            <a:custGeom>
              <a:avLst/>
              <a:gdLst>
                <a:gd name="G0" fmla="+- 1089 0 0"/>
                <a:gd name="G1" fmla="+- 21600 0 1089"/>
                <a:gd name="G2" fmla="*/ 1089 1 2"/>
                <a:gd name="G3" fmla="+- 21600 0 G2"/>
                <a:gd name="G4" fmla="+/ 1089 21600 2"/>
                <a:gd name="G5" fmla="+/ G1 0 2"/>
                <a:gd name="G6" fmla="*/ 21600 21600 1089"/>
                <a:gd name="G7" fmla="*/ G6 1 2"/>
                <a:gd name="G8" fmla="+- 21600 0 G7"/>
                <a:gd name="G9" fmla="*/ 21600 1 2"/>
                <a:gd name="G10" fmla="+- 1089 0 G9"/>
                <a:gd name="G11" fmla="?: G10 G8 0"/>
                <a:gd name="G12" fmla="?: G10 G7 21600"/>
                <a:gd name="T0" fmla="*/ 21055 w 21600"/>
                <a:gd name="T1" fmla="*/ 10800 h 21600"/>
                <a:gd name="T2" fmla="*/ 10800 w 21600"/>
                <a:gd name="T3" fmla="*/ 21600 h 21600"/>
                <a:gd name="T4" fmla="*/ 545 w 21600"/>
                <a:gd name="T5" fmla="*/ 10800 h 21600"/>
                <a:gd name="T6" fmla="*/ 10800 w 21600"/>
                <a:gd name="T7" fmla="*/ 0 h 21600"/>
                <a:gd name="T8" fmla="*/ 2345 w 21600"/>
                <a:gd name="T9" fmla="*/ 2345 h 21600"/>
                <a:gd name="T10" fmla="*/ 19255 w 21600"/>
                <a:gd name="T11" fmla="*/ 19255 h 21600"/>
              </a:gdLst>
              <a:ahLst/>
              <a:cxnLst>
                <a:cxn ang="0">
                  <a:pos x="T0" y="T1"/>
                </a:cxn>
                <a:cxn ang="0">
                  <a:pos x="T2" y="T3"/>
                </a:cxn>
                <a:cxn ang="0">
                  <a:pos x="T4" y="T5"/>
                </a:cxn>
                <a:cxn ang="0">
                  <a:pos x="T6" y="T7"/>
                </a:cxn>
              </a:cxnLst>
              <a:rect l="T8" t="T9" r="T10" b="T11"/>
              <a:pathLst>
                <a:path w="21600" h="21600">
                  <a:moveTo>
                    <a:pt x="0" y="0"/>
                  </a:moveTo>
                  <a:lnTo>
                    <a:pt x="1089" y="21600"/>
                  </a:lnTo>
                  <a:lnTo>
                    <a:pt x="20511" y="21600"/>
                  </a:lnTo>
                  <a:lnTo>
                    <a:pt x="21600" y="0"/>
                  </a:lnTo>
                  <a:close/>
                </a:path>
              </a:pathLst>
            </a:custGeom>
            <a:gradFill rotWithShape="0">
              <a:gsLst>
                <a:gs pos="0">
                  <a:srgbClr val="017295">
                    <a:gamma/>
                    <a:shade val="40000"/>
                    <a:invGamma/>
                  </a:srgbClr>
                </a:gs>
                <a:gs pos="50000">
                  <a:srgbClr val="017295"/>
                </a:gs>
                <a:gs pos="100000">
                  <a:srgbClr val="017295">
                    <a:gamma/>
                    <a:shade val="40000"/>
                    <a:invGamma/>
                  </a:srgbClr>
                </a:gs>
              </a:gsLst>
              <a:lin ang="5400000" scaled="1"/>
            </a:gra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39622" name="AutoShape 6"/>
            <p:cNvSpPr>
              <a:spLocks noChangeArrowheads="1"/>
            </p:cNvSpPr>
            <p:nvPr userDrawn="1"/>
          </p:nvSpPr>
          <p:spPr bwMode="invGray">
            <a:xfrm flipV="1">
              <a:off x="-12" y="4072"/>
              <a:ext cx="5820" cy="290"/>
            </a:xfrm>
            <a:custGeom>
              <a:avLst/>
              <a:gdLst>
                <a:gd name="G0" fmla="+- 1100 0 0"/>
                <a:gd name="G1" fmla="+- 21600 0 1100"/>
                <a:gd name="G2" fmla="*/ 1100 1 2"/>
                <a:gd name="G3" fmla="+- 21600 0 G2"/>
                <a:gd name="G4" fmla="+/ 1100 21600 2"/>
                <a:gd name="G5" fmla="+/ G1 0 2"/>
                <a:gd name="G6" fmla="*/ 21600 21600 1100"/>
                <a:gd name="G7" fmla="*/ G6 1 2"/>
                <a:gd name="G8" fmla="+- 21600 0 G7"/>
                <a:gd name="G9" fmla="*/ 21600 1 2"/>
                <a:gd name="G10" fmla="+- 1100 0 G9"/>
                <a:gd name="G11" fmla="?: G10 G8 0"/>
                <a:gd name="G12" fmla="?: G10 G7 21600"/>
                <a:gd name="T0" fmla="*/ 21050 w 21600"/>
                <a:gd name="T1" fmla="*/ 10800 h 21600"/>
                <a:gd name="T2" fmla="*/ 10800 w 21600"/>
                <a:gd name="T3" fmla="*/ 21600 h 21600"/>
                <a:gd name="T4" fmla="*/ 550 w 21600"/>
                <a:gd name="T5" fmla="*/ 10800 h 21600"/>
                <a:gd name="T6" fmla="*/ 10800 w 21600"/>
                <a:gd name="T7" fmla="*/ 0 h 21600"/>
                <a:gd name="T8" fmla="*/ 2350 w 21600"/>
                <a:gd name="T9" fmla="*/ 2350 h 21600"/>
                <a:gd name="T10" fmla="*/ 19250 w 21600"/>
                <a:gd name="T11" fmla="*/ 19250 h 21600"/>
              </a:gdLst>
              <a:ahLst/>
              <a:cxnLst>
                <a:cxn ang="0">
                  <a:pos x="T0" y="T1"/>
                </a:cxn>
                <a:cxn ang="0">
                  <a:pos x="T2" y="T3"/>
                </a:cxn>
                <a:cxn ang="0">
                  <a:pos x="T4" y="T5"/>
                </a:cxn>
                <a:cxn ang="0">
                  <a:pos x="T6" y="T7"/>
                </a:cxn>
              </a:cxnLst>
              <a:rect l="T8" t="T9" r="T10" b="T11"/>
              <a:pathLst>
                <a:path w="21600" h="21600">
                  <a:moveTo>
                    <a:pt x="0" y="0"/>
                  </a:moveTo>
                  <a:lnTo>
                    <a:pt x="1100" y="21600"/>
                  </a:lnTo>
                  <a:lnTo>
                    <a:pt x="20500" y="21600"/>
                  </a:lnTo>
                  <a:lnTo>
                    <a:pt x="21600" y="0"/>
                  </a:lnTo>
                  <a:close/>
                </a:path>
              </a:pathLst>
            </a:custGeom>
            <a:gradFill rotWithShape="0">
              <a:gsLst>
                <a:gs pos="0">
                  <a:srgbClr val="017295">
                    <a:gamma/>
                    <a:shade val="40000"/>
                    <a:invGamma/>
                  </a:srgbClr>
                </a:gs>
                <a:gs pos="50000">
                  <a:srgbClr val="017295"/>
                </a:gs>
                <a:gs pos="100000">
                  <a:srgbClr val="017295">
                    <a:gamma/>
                    <a:shade val="40000"/>
                    <a:invGamma/>
                  </a:srgbClr>
                </a:gs>
              </a:gsLst>
              <a:lin ang="5400000" scaled="1"/>
            </a:gra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39623" name="Rectangle 7"/>
            <p:cNvSpPr>
              <a:spLocks noChangeArrowheads="1"/>
            </p:cNvSpPr>
            <p:nvPr userDrawn="1"/>
          </p:nvSpPr>
          <p:spPr bwMode="invGray">
            <a:xfrm>
              <a:off x="184" y="176"/>
              <a:ext cx="5432" cy="3988"/>
            </a:xfrm>
            <a:prstGeom prst="rect">
              <a:avLst/>
            </a:prstGeom>
            <a:gradFill rotWithShape="0">
              <a:gsLst>
                <a:gs pos="0">
                  <a:srgbClr val="017295">
                    <a:gamma/>
                    <a:shade val="40000"/>
                    <a:invGamma/>
                  </a:srgbClr>
                </a:gs>
                <a:gs pos="50000">
                  <a:srgbClr val="017295"/>
                </a:gs>
                <a:gs pos="100000">
                  <a:srgbClr val="017295">
                    <a:gamma/>
                    <a:shade val="40000"/>
                    <a:invGamma/>
                  </a:srgbClr>
                </a:gs>
              </a:gsLst>
              <a:lin ang="5400000" scaled="1"/>
            </a:gradFill>
            <a:ln w="12700">
              <a:no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239624" name="Rectangle 8"/>
          <p:cNvSpPr>
            <a:spLocks noGrp="1" noChangeArrowheads="1"/>
          </p:cNvSpPr>
          <p:nvPr>
            <p:ph type="title"/>
          </p:nvPr>
        </p:nvSpPr>
        <p:spPr bwMode="auto">
          <a:xfrm>
            <a:off x="304800" y="350838"/>
            <a:ext cx="9677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9625" name="Rectangle 9"/>
          <p:cNvSpPr>
            <a:spLocks noGrp="1" noChangeArrowheads="1"/>
          </p:cNvSpPr>
          <p:nvPr>
            <p:ph type="body" idx="1"/>
          </p:nvPr>
        </p:nvSpPr>
        <p:spPr bwMode="auto">
          <a:xfrm>
            <a:off x="304800" y="1665288"/>
            <a:ext cx="9677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9626" name="Rectangle 10"/>
          <p:cNvSpPr>
            <a:spLocks noGrp="1" noChangeArrowheads="1"/>
          </p:cNvSpPr>
          <p:nvPr>
            <p:ph type="dt" sz="half" idx="2"/>
          </p:nvPr>
        </p:nvSpPr>
        <p:spPr bwMode="auto">
          <a:xfrm>
            <a:off x="381000" y="6629400"/>
            <a:ext cx="9296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effectLst>
                  <a:outerShdw blurRad="38100" dist="38100" dir="2700000" algn="tl">
                    <a:srgbClr val="000000"/>
                  </a:outerShdw>
                </a:effectLst>
              </a:defRPr>
            </a:lvl1pPr>
          </a:lstStyle>
          <a:p>
            <a:pPr>
              <a:defRPr/>
            </a:pPr>
            <a:endParaRPr lang="en-US"/>
          </a:p>
        </p:txBody>
      </p:sp>
      <p:sp>
        <p:nvSpPr>
          <p:cNvPr id="239627" name="Rectangle 11"/>
          <p:cNvSpPr>
            <a:spLocks noGrp="1" noChangeArrowheads="1"/>
          </p:cNvSpPr>
          <p:nvPr>
            <p:ph type="ftr" sz="quarter" idx="3"/>
          </p:nvPr>
        </p:nvSpPr>
        <p:spPr bwMode="auto">
          <a:xfrm>
            <a:off x="3514725" y="616585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i="0">
                <a:solidFill>
                  <a:schemeClr val="tx1"/>
                </a:solidFill>
                <a:effectLst/>
                <a:latin typeface="Times New Roman" pitchFamily="18" charset="0"/>
              </a:defRPr>
            </a:lvl1pPr>
          </a:lstStyle>
          <a:p>
            <a:pPr>
              <a:defRPr/>
            </a:pPr>
            <a:endParaRPr lang="en-US"/>
          </a:p>
        </p:txBody>
      </p:sp>
      <p:sp>
        <p:nvSpPr>
          <p:cNvPr id="239628" name="Rectangle 12"/>
          <p:cNvSpPr>
            <a:spLocks noGrp="1" noChangeArrowheads="1"/>
          </p:cNvSpPr>
          <p:nvPr>
            <p:ph type="sldNum" sz="quarter" idx="4"/>
          </p:nvPr>
        </p:nvSpPr>
        <p:spPr bwMode="auto">
          <a:xfrm>
            <a:off x="7372350" y="616585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i="0">
                <a:solidFill>
                  <a:schemeClr val="tx1"/>
                </a:solidFill>
                <a:effectLst/>
                <a:latin typeface="Times New Roman" pitchFamily="18" charset="0"/>
              </a:defRPr>
            </a:lvl1pPr>
          </a:lstStyle>
          <a:p>
            <a:pPr>
              <a:defRPr/>
            </a:pPr>
            <a:fld id="{83660363-8BF3-466D-A5B9-991CED178DE5}" type="slidenum">
              <a:rPr lang="en-US"/>
              <a:pPr>
                <a:defRPr/>
              </a:pPr>
              <a:t>‹#›</a:t>
            </a:fld>
            <a:endParaRPr lang="en-US"/>
          </a:p>
        </p:txBody>
      </p:sp>
      <p:pic>
        <p:nvPicPr>
          <p:cNvPr id="1032" name="Picture 14" descr="UWMed logo"/>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8191500" y="5905500"/>
            <a:ext cx="1752600" cy="6731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SzPct val="115000"/>
        <a:buChar char="•"/>
        <a:defRPr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Char char="•"/>
        <a:defRPr sz="28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0000"/>
        <a:buChar char="•"/>
        <a:defRPr sz="24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0000"/>
        <a:buChar char="•"/>
        <a:defRPr sz="24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0000"/>
        <a:buChar char="•"/>
        <a:defRPr sz="24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0000"/>
        <a:buChar char="•"/>
        <a:defRPr sz="24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0000"/>
        <a:buChar char="•"/>
        <a:defRPr sz="24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14350" y="6356350"/>
            <a:ext cx="24003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white">
                    <a:tint val="75000"/>
                  </a:prstClr>
                </a:solidFill>
                <a:latin typeface="Calibri"/>
              </a:defRPr>
            </a:lvl1pPr>
          </a:lstStyle>
          <a:p>
            <a:pPr>
              <a:defRPr/>
            </a:pPr>
            <a:fld id="{32C70BC6-53D1-4033-B65C-18D90297E114}" type="datetimeFigureOut">
              <a:rPr lang="en-US"/>
              <a:pPr>
                <a:defRPr/>
              </a:pPr>
              <a:t>7/10/2012</a:t>
            </a:fld>
            <a:endParaRPr lang="en-US"/>
          </a:p>
        </p:txBody>
      </p:sp>
      <p:sp>
        <p:nvSpPr>
          <p:cNvPr id="5" name="Footer Placeholder 4"/>
          <p:cNvSpPr>
            <a:spLocks noGrp="1"/>
          </p:cNvSpPr>
          <p:nvPr>
            <p:ph type="ftr" sz="quarter" idx="3"/>
          </p:nvPr>
        </p:nvSpPr>
        <p:spPr>
          <a:xfrm>
            <a:off x="3514725" y="6356350"/>
            <a:ext cx="325755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7372350" y="6356350"/>
            <a:ext cx="24003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white">
                    <a:tint val="75000"/>
                  </a:prstClr>
                </a:solidFill>
                <a:latin typeface="Calibri"/>
              </a:defRPr>
            </a:lvl1pPr>
          </a:lstStyle>
          <a:p>
            <a:pPr>
              <a:defRPr/>
            </a:pPr>
            <a:fld id="{9F44C776-9BD7-46DB-B0F4-A77E6F64CBD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74" r:id="rId1"/>
    <p:sldLayoutId id="2147483775" r:id="rId2"/>
    <p:sldLayoutId id="2147483777" r:id="rId3"/>
    <p:sldLayoutId id="2147483778" r:id="rId4"/>
  </p:sldLayoutIdLst>
  <p:txStyles>
    <p:titleStyle>
      <a:lvl1pPr algn="ctr" rtl="0" eaLnBrk="0" fontAlgn="base" hangingPunct="0">
        <a:spcBef>
          <a:spcPct val="0"/>
        </a:spcBef>
        <a:spcAft>
          <a:spcPct val="0"/>
        </a:spcAft>
        <a:defRPr sz="4000" b="1" kern="1200" cap="all">
          <a:solidFill>
            <a:srgbClr val="CCFF66"/>
          </a:solidFill>
          <a:latin typeface="+mj-lt"/>
          <a:ea typeface="+mj-ea"/>
          <a:cs typeface="+mj-cs"/>
        </a:defRPr>
      </a:lvl1pPr>
      <a:lvl2pPr algn="ctr" rtl="0" eaLnBrk="0" fontAlgn="base" hangingPunct="0">
        <a:spcBef>
          <a:spcPct val="0"/>
        </a:spcBef>
        <a:spcAft>
          <a:spcPct val="0"/>
        </a:spcAft>
        <a:defRPr sz="4000" b="1">
          <a:solidFill>
            <a:srgbClr val="CCFF66"/>
          </a:solidFill>
          <a:latin typeface="Calibri" pitchFamily="34" charset="0"/>
        </a:defRPr>
      </a:lvl2pPr>
      <a:lvl3pPr algn="ctr" rtl="0" eaLnBrk="0" fontAlgn="base" hangingPunct="0">
        <a:spcBef>
          <a:spcPct val="0"/>
        </a:spcBef>
        <a:spcAft>
          <a:spcPct val="0"/>
        </a:spcAft>
        <a:defRPr sz="4000" b="1">
          <a:solidFill>
            <a:srgbClr val="CCFF66"/>
          </a:solidFill>
          <a:latin typeface="Calibri" pitchFamily="34" charset="0"/>
        </a:defRPr>
      </a:lvl3pPr>
      <a:lvl4pPr algn="ctr" rtl="0" eaLnBrk="0" fontAlgn="base" hangingPunct="0">
        <a:spcBef>
          <a:spcPct val="0"/>
        </a:spcBef>
        <a:spcAft>
          <a:spcPct val="0"/>
        </a:spcAft>
        <a:defRPr sz="4000" b="1">
          <a:solidFill>
            <a:srgbClr val="CCFF66"/>
          </a:solidFill>
          <a:latin typeface="Calibri" pitchFamily="34" charset="0"/>
        </a:defRPr>
      </a:lvl4pPr>
      <a:lvl5pPr algn="ctr" rtl="0" eaLnBrk="0" fontAlgn="base" hangingPunct="0">
        <a:spcBef>
          <a:spcPct val="0"/>
        </a:spcBef>
        <a:spcAft>
          <a:spcPct val="0"/>
        </a:spcAft>
        <a:defRPr sz="4000" b="1">
          <a:solidFill>
            <a:srgbClr val="CCFF66"/>
          </a:solidFill>
          <a:latin typeface="Calibri" pitchFamily="34" charset="0"/>
        </a:defRPr>
      </a:lvl5pPr>
      <a:lvl6pPr marL="457200" algn="ctr" rtl="0" fontAlgn="base">
        <a:spcBef>
          <a:spcPct val="0"/>
        </a:spcBef>
        <a:spcAft>
          <a:spcPct val="0"/>
        </a:spcAft>
        <a:defRPr sz="4000" b="1">
          <a:solidFill>
            <a:srgbClr val="CCFF66"/>
          </a:solidFill>
          <a:latin typeface="Calibri" pitchFamily="34" charset="0"/>
        </a:defRPr>
      </a:lvl6pPr>
      <a:lvl7pPr marL="914400" algn="ctr" rtl="0" fontAlgn="base">
        <a:spcBef>
          <a:spcPct val="0"/>
        </a:spcBef>
        <a:spcAft>
          <a:spcPct val="0"/>
        </a:spcAft>
        <a:defRPr sz="4000" b="1">
          <a:solidFill>
            <a:srgbClr val="CCFF66"/>
          </a:solidFill>
          <a:latin typeface="Calibri" pitchFamily="34" charset="0"/>
        </a:defRPr>
      </a:lvl7pPr>
      <a:lvl8pPr marL="1371600" algn="ctr" rtl="0" fontAlgn="base">
        <a:spcBef>
          <a:spcPct val="0"/>
        </a:spcBef>
        <a:spcAft>
          <a:spcPct val="0"/>
        </a:spcAft>
        <a:defRPr sz="4000" b="1">
          <a:solidFill>
            <a:srgbClr val="CCFF66"/>
          </a:solidFill>
          <a:latin typeface="Calibri" pitchFamily="34" charset="0"/>
        </a:defRPr>
      </a:lvl8pPr>
      <a:lvl9pPr marL="1828800" algn="ctr" rtl="0" fontAlgn="base">
        <a:spcBef>
          <a:spcPct val="0"/>
        </a:spcBef>
        <a:spcAft>
          <a:spcPct val="0"/>
        </a:spcAft>
        <a:defRPr sz="4000" b="1">
          <a:solidFill>
            <a:srgbClr val="CCFF66"/>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075" name="Text Placeholder 2"/>
          <p:cNvSpPr>
            <a:spLocks noGrp="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14350" y="6356350"/>
            <a:ext cx="24003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white">
                    <a:tint val="75000"/>
                  </a:prstClr>
                </a:solidFill>
                <a:latin typeface="Calibri"/>
              </a:defRPr>
            </a:lvl1pPr>
          </a:lstStyle>
          <a:p>
            <a:pPr>
              <a:defRPr/>
            </a:pPr>
            <a:fld id="{FC20A14B-4500-49F8-8272-B8976CF9942A}" type="datetimeFigureOut">
              <a:rPr lang="en-US"/>
              <a:pPr>
                <a:defRPr/>
              </a:pPr>
              <a:t>7/10/2012</a:t>
            </a:fld>
            <a:endParaRPr lang="en-US"/>
          </a:p>
        </p:txBody>
      </p:sp>
      <p:sp>
        <p:nvSpPr>
          <p:cNvPr id="5" name="Footer Placeholder 4"/>
          <p:cNvSpPr>
            <a:spLocks noGrp="1"/>
          </p:cNvSpPr>
          <p:nvPr>
            <p:ph type="ftr" sz="quarter" idx="3"/>
          </p:nvPr>
        </p:nvSpPr>
        <p:spPr>
          <a:xfrm>
            <a:off x="3514725" y="6356350"/>
            <a:ext cx="325755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7372350" y="6356350"/>
            <a:ext cx="24003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white">
                    <a:tint val="75000"/>
                  </a:prstClr>
                </a:solidFill>
                <a:latin typeface="Calibri"/>
              </a:defRPr>
            </a:lvl1pPr>
          </a:lstStyle>
          <a:p>
            <a:pPr>
              <a:defRPr/>
            </a:pPr>
            <a:fld id="{49965916-D9F2-49BD-8401-273896883FB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79" r:id="rId1"/>
    <p:sldLayoutId id="2147483781" r:id="rId2"/>
    <p:sldLayoutId id="2147483782" r:id="rId3"/>
    <p:sldLayoutId id="2147483783" r:id="rId4"/>
  </p:sldLayoutIdLst>
  <p:txStyles>
    <p:titleStyle>
      <a:lvl1pPr algn="ctr" rtl="0" eaLnBrk="0" fontAlgn="base" hangingPunct="0">
        <a:spcBef>
          <a:spcPct val="0"/>
        </a:spcBef>
        <a:spcAft>
          <a:spcPct val="0"/>
        </a:spcAft>
        <a:defRPr sz="4000" b="1" kern="1200" cap="all">
          <a:solidFill>
            <a:srgbClr val="CCFF66"/>
          </a:solidFill>
          <a:latin typeface="+mj-lt"/>
          <a:ea typeface="+mj-ea"/>
          <a:cs typeface="+mj-cs"/>
        </a:defRPr>
      </a:lvl1pPr>
      <a:lvl2pPr algn="ctr" rtl="0" eaLnBrk="0" fontAlgn="base" hangingPunct="0">
        <a:spcBef>
          <a:spcPct val="0"/>
        </a:spcBef>
        <a:spcAft>
          <a:spcPct val="0"/>
        </a:spcAft>
        <a:defRPr sz="4000" b="1">
          <a:solidFill>
            <a:srgbClr val="CCFF66"/>
          </a:solidFill>
          <a:latin typeface="Calibri" pitchFamily="34" charset="0"/>
        </a:defRPr>
      </a:lvl2pPr>
      <a:lvl3pPr algn="ctr" rtl="0" eaLnBrk="0" fontAlgn="base" hangingPunct="0">
        <a:spcBef>
          <a:spcPct val="0"/>
        </a:spcBef>
        <a:spcAft>
          <a:spcPct val="0"/>
        </a:spcAft>
        <a:defRPr sz="4000" b="1">
          <a:solidFill>
            <a:srgbClr val="CCFF66"/>
          </a:solidFill>
          <a:latin typeface="Calibri" pitchFamily="34" charset="0"/>
        </a:defRPr>
      </a:lvl3pPr>
      <a:lvl4pPr algn="ctr" rtl="0" eaLnBrk="0" fontAlgn="base" hangingPunct="0">
        <a:spcBef>
          <a:spcPct val="0"/>
        </a:spcBef>
        <a:spcAft>
          <a:spcPct val="0"/>
        </a:spcAft>
        <a:defRPr sz="4000" b="1">
          <a:solidFill>
            <a:srgbClr val="CCFF66"/>
          </a:solidFill>
          <a:latin typeface="Calibri" pitchFamily="34" charset="0"/>
        </a:defRPr>
      </a:lvl4pPr>
      <a:lvl5pPr algn="ctr" rtl="0" eaLnBrk="0" fontAlgn="base" hangingPunct="0">
        <a:spcBef>
          <a:spcPct val="0"/>
        </a:spcBef>
        <a:spcAft>
          <a:spcPct val="0"/>
        </a:spcAft>
        <a:defRPr sz="4000" b="1">
          <a:solidFill>
            <a:srgbClr val="CCFF66"/>
          </a:solidFill>
          <a:latin typeface="Calibri" pitchFamily="34" charset="0"/>
        </a:defRPr>
      </a:lvl5pPr>
      <a:lvl6pPr marL="457200" algn="ctr" rtl="0" fontAlgn="base">
        <a:spcBef>
          <a:spcPct val="0"/>
        </a:spcBef>
        <a:spcAft>
          <a:spcPct val="0"/>
        </a:spcAft>
        <a:defRPr sz="4000" b="1">
          <a:solidFill>
            <a:srgbClr val="CCFF66"/>
          </a:solidFill>
          <a:latin typeface="Calibri" pitchFamily="34" charset="0"/>
        </a:defRPr>
      </a:lvl6pPr>
      <a:lvl7pPr marL="914400" algn="ctr" rtl="0" fontAlgn="base">
        <a:spcBef>
          <a:spcPct val="0"/>
        </a:spcBef>
        <a:spcAft>
          <a:spcPct val="0"/>
        </a:spcAft>
        <a:defRPr sz="4000" b="1">
          <a:solidFill>
            <a:srgbClr val="CCFF66"/>
          </a:solidFill>
          <a:latin typeface="Calibri" pitchFamily="34" charset="0"/>
        </a:defRPr>
      </a:lvl7pPr>
      <a:lvl8pPr marL="1371600" algn="ctr" rtl="0" fontAlgn="base">
        <a:spcBef>
          <a:spcPct val="0"/>
        </a:spcBef>
        <a:spcAft>
          <a:spcPct val="0"/>
        </a:spcAft>
        <a:defRPr sz="4000" b="1">
          <a:solidFill>
            <a:srgbClr val="CCFF66"/>
          </a:solidFill>
          <a:latin typeface="Calibri" pitchFamily="34" charset="0"/>
        </a:defRPr>
      </a:lvl8pPr>
      <a:lvl9pPr marL="1828800" algn="ctr" rtl="0" fontAlgn="base">
        <a:spcBef>
          <a:spcPct val="0"/>
        </a:spcBef>
        <a:spcAft>
          <a:spcPct val="0"/>
        </a:spcAft>
        <a:defRPr sz="4000" b="1">
          <a:solidFill>
            <a:srgbClr val="CCFF66"/>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099" name="Text Placeholder 2"/>
          <p:cNvSpPr>
            <a:spLocks noGrp="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14350" y="6356350"/>
            <a:ext cx="24003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white">
                    <a:tint val="75000"/>
                  </a:prstClr>
                </a:solidFill>
                <a:latin typeface="Calibri"/>
              </a:defRPr>
            </a:lvl1pPr>
          </a:lstStyle>
          <a:p>
            <a:pPr>
              <a:defRPr/>
            </a:pPr>
            <a:fld id="{50FDC2DF-EE6E-45BB-B98B-6B25374A2526}" type="datetimeFigureOut">
              <a:rPr lang="en-US"/>
              <a:pPr>
                <a:defRPr/>
              </a:pPr>
              <a:t>7/10/2012</a:t>
            </a:fld>
            <a:endParaRPr lang="en-US"/>
          </a:p>
        </p:txBody>
      </p:sp>
      <p:sp>
        <p:nvSpPr>
          <p:cNvPr id="5" name="Footer Placeholder 4"/>
          <p:cNvSpPr>
            <a:spLocks noGrp="1"/>
          </p:cNvSpPr>
          <p:nvPr>
            <p:ph type="ftr" sz="quarter" idx="3"/>
          </p:nvPr>
        </p:nvSpPr>
        <p:spPr>
          <a:xfrm>
            <a:off x="3514725" y="6356350"/>
            <a:ext cx="325755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7372350" y="6356350"/>
            <a:ext cx="24003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white">
                    <a:tint val="75000"/>
                  </a:prstClr>
                </a:solidFill>
                <a:latin typeface="Calibri"/>
              </a:defRPr>
            </a:lvl1pPr>
          </a:lstStyle>
          <a:p>
            <a:pPr>
              <a:defRPr/>
            </a:pPr>
            <a:fld id="{11BF85F5-CB87-432F-A54B-9B799F49DEC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84" r:id="rId1"/>
    <p:sldLayoutId id="2147483785" r:id="rId2"/>
    <p:sldLayoutId id="2147483787" r:id="rId3"/>
    <p:sldLayoutId id="2147483788" r:id="rId4"/>
  </p:sldLayoutIdLst>
  <p:txStyles>
    <p:titleStyle>
      <a:lvl1pPr algn="ctr" rtl="0" eaLnBrk="0" fontAlgn="base" hangingPunct="0">
        <a:spcBef>
          <a:spcPct val="0"/>
        </a:spcBef>
        <a:spcAft>
          <a:spcPct val="0"/>
        </a:spcAft>
        <a:defRPr sz="4000" b="1" kern="1200" cap="all">
          <a:solidFill>
            <a:srgbClr val="CCFF66"/>
          </a:solidFill>
          <a:latin typeface="+mj-lt"/>
          <a:ea typeface="+mj-ea"/>
          <a:cs typeface="+mj-cs"/>
        </a:defRPr>
      </a:lvl1pPr>
      <a:lvl2pPr algn="ctr" rtl="0" eaLnBrk="0" fontAlgn="base" hangingPunct="0">
        <a:spcBef>
          <a:spcPct val="0"/>
        </a:spcBef>
        <a:spcAft>
          <a:spcPct val="0"/>
        </a:spcAft>
        <a:defRPr sz="4000" b="1">
          <a:solidFill>
            <a:srgbClr val="CCFF66"/>
          </a:solidFill>
          <a:latin typeface="Calibri" pitchFamily="34" charset="0"/>
        </a:defRPr>
      </a:lvl2pPr>
      <a:lvl3pPr algn="ctr" rtl="0" eaLnBrk="0" fontAlgn="base" hangingPunct="0">
        <a:spcBef>
          <a:spcPct val="0"/>
        </a:spcBef>
        <a:spcAft>
          <a:spcPct val="0"/>
        </a:spcAft>
        <a:defRPr sz="4000" b="1">
          <a:solidFill>
            <a:srgbClr val="CCFF66"/>
          </a:solidFill>
          <a:latin typeface="Calibri" pitchFamily="34" charset="0"/>
        </a:defRPr>
      </a:lvl3pPr>
      <a:lvl4pPr algn="ctr" rtl="0" eaLnBrk="0" fontAlgn="base" hangingPunct="0">
        <a:spcBef>
          <a:spcPct val="0"/>
        </a:spcBef>
        <a:spcAft>
          <a:spcPct val="0"/>
        </a:spcAft>
        <a:defRPr sz="4000" b="1">
          <a:solidFill>
            <a:srgbClr val="CCFF66"/>
          </a:solidFill>
          <a:latin typeface="Calibri" pitchFamily="34" charset="0"/>
        </a:defRPr>
      </a:lvl4pPr>
      <a:lvl5pPr algn="ctr" rtl="0" eaLnBrk="0" fontAlgn="base" hangingPunct="0">
        <a:spcBef>
          <a:spcPct val="0"/>
        </a:spcBef>
        <a:spcAft>
          <a:spcPct val="0"/>
        </a:spcAft>
        <a:defRPr sz="4000" b="1">
          <a:solidFill>
            <a:srgbClr val="CCFF66"/>
          </a:solidFill>
          <a:latin typeface="Calibri" pitchFamily="34" charset="0"/>
        </a:defRPr>
      </a:lvl5pPr>
      <a:lvl6pPr marL="457200" algn="ctr" rtl="0" fontAlgn="base">
        <a:spcBef>
          <a:spcPct val="0"/>
        </a:spcBef>
        <a:spcAft>
          <a:spcPct val="0"/>
        </a:spcAft>
        <a:defRPr sz="4000" b="1">
          <a:solidFill>
            <a:srgbClr val="CCFF66"/>
          </a:solidFill>
          <a:latin typeface="Calibri" pitchFamily="34" charset="0"/>
        </a:defRPr>
      </a:lvl6pPr>
      <a:lvl7pPr marL="914400" algn="ctr" rtl="0" fontAlgn="base">
        <a:spcBef>
          <a:spcPct val="0"/>
        </a:spcBef>
        <a:spcAft>
          <a:spcPct val="0"/>
        </a:spcAft>
        <a:defRPr sz="4000" b="1">
          <a:solidFill>
            <a:srgbClr val="CCFF66"/>
          </a:solidFill>
          <a:latin typeface="Calibri" pitchFamily="34" charset="0"/>
        </a:defRPr>
      </a:lvl7pPr>
      <a:lvl8pPr marL="1371600" algn="ctr" rtl="0" fontAlgn="base">
        <a:spcBef>
          <a:spcPct val="0"/>
        </a:spcBef>
        <a:spcAft>
          <a:spcPct val="0"/>
        </a:spcAft>
        <a:defRPr sz="4000" b="1">
          <a:solidFill>
            <a:srgbClr val="CCFF66"/>
          </a:solidFill>
          <a:latin typeface="Calibri" pitchFamily="34" charset="0"/>
        </a:defRPr>
      </a:lvl8pPr>
      <a:lvl9pPr marL="1828800" algn="ctr" rtl="0" fontAlgn="base">
        <a:spcBef>
          <a:spcPct val="0"/>
        </a:spcBef>
        <a:spcAft>
          <a:spcPct val="0"/>
        </a:spcAft>
        <a:defRPr sz="4000" b="1">
          <a:solidFill>
            <a:srgbClr val="CCFF66"/>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14350" y="6356350"/>
            <a:ext cx="2400300" cy="365125"/>
          </a:xfrm>
          <a:prstGeom prst="rect">
            <a:avLst/>
          </a:prstGeom>
        </p:spPr>
        <p:txBody>
          <a:bodyPr vert="horz" lIns="91440" tIns="45720" rIns="91440" bIns="45720" rtlCol="0" anchor="ctr"/>
          <a:lstStyle>
            <a:lvl1pPr algn="l" fontAlgn="auto">
              <a:spcBef>
                <a:spcPts val="0"/>
              </a:spcBef>
              <a:spcAft>
                <a:spcPts val="0"/>
              </a:spcAft>
              <a:defRPr sz="1200" i="0" smtClean="0">
                <a:solidFill>
                  <a:prstClr val="white">
                    <a:tint val="75000"/>
                  </a:prstClr>
                </a:solidFill>
                <a:latin typeface="Calibri"/>
              </a:defRPr>
            </a:lvl1pPr>
          </a:lstStyle>
          <a:p>
            <a:pPr>
              <a:defRPr/>
            </a:pPr>
            <a:fld id="{B9A95784-5EC5-4053-8FF5-BF0CFA4E6867}" type="datetimeFigureOut">
              <a:rPr lang="en-US"/>
              <a:pPr>
                <a:defRPr/>
              </a:pPr>
              <a:t>7/10/2012</a:t>
            </a:fld>
            <a:endParaRPr lang="en-US"/>
          </a:p>
        </p:txBody>
      </p:sp>
      <p:sp>
        <p:nvSpPr>
          <p:cNvPr id="5" name="Footer Placeholder 4"/>
          <p:cNvSpPr>
            <a:spLocks noGrp="1"/>
          </p:cNvSpPr>
          <p:nvPr>
            <p:ph type="ftr" sz="quarter" idx="3"/>
          </p:nvPr>
        </p:nvSpPr>
        <p:spPr>
          <a:xfrm>
            <a:off x="3514725" y="6356350"/>
            <a:ext cx="325755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7372350" y="6356350"/>
            <a:ext cx="2400300" cy="365125"/>
          </a:xfrm>
          <a:prstGeom prst="rect">
            <a:avLst/>
          </a:prstGeom>
        </p:spPr>
        <p:txBody>
          <a:bodyPr vert="horz" lIns="91440" tIns="45720" rIns="91440" bIns="45720" rtlCol="0" anchor="ctr"/>
          <a:lstStyle>
            <a:lvl1pPr algn="r" fontAlgn="auto">
              <a:spcBef>
                <a:spcPts val="0"/>
              </a:spcBef>
              <a:spcAft>
                <a:spcPts val="0"/>
              </a:spcAft>
              <a:defRPr sz="1200" i="0" smtClean="0">
                <a:solidFill>
                  <a:prstClr val="white">
                    <a:tint val="75000"/>
                  </a:prstClr>
                </a:solidFill>
                <a:latin typeface="Calibri"/>
              </a:defRPr>
            </a:lvl1pPr>
          </a:lstStyle>
          <a:p>
            <a:pPr>
              <a:defRPr/>
            </a:pPr>
            <a:fld id="{0C933DBA-E12A-4E3E-AE4D-D0C3D2D3535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92" r:id="rId1"/>
  </p:sldLayoutIdLst>
  <p:txStyles>
    <p:titleStyle>
      <a:lvl1pPr algn="ctr" rtl="0" fontAlgn="base">
        <a:spcBef>
          <a:spcPct val="0"/>
        </a:spcBef>
        <a:spcAft>
          <a:spcPct val="0"/>
        </a:spcAft>
        <a:defRPr sz="4000" b="1" kern="1200" cap="all">
          <a:solidFill>
            <a:srgbClr val="CCFF66"/>
          </a:solidFill>
          <a:latin typeface="+mj-lt"/>
          <a:ea typeface="+mj-ea"/>
          <a:cs typeface="+mj-cs"/>
        </a:defRPr>
      </a:lvl1pPr>
      <a:lvl2pPr algn="ctr" rtl="0" fontAlgn="base">
        <a:spcBef>
          <a:spcPct val="0"/>
        </a:spcBef>
        <a:spcAft>
          <a:spcPct val="0"/>
        </a:spcAft>
        <a:defRPr sz="4000" b="1">
          <a:solidFill>
            <a:srgbClr val="CCFF66"/>
          </a:solidFill>
          <a:latin typeface="Calibri" pitchFamily="34" charset="0"/>
        </a:defRPr>
      </a:lvl2pPr>
      <a:lvl3pPr algn="ctr" rtl="0" fontAlgn="base">
        <a:spcBef>
          <a:spcPct val="0"/>
        </a:spcBef>
        <a:spcAft>
          <a:spcPct val="0"/>
        </a:spcAft>
        <a:defRPr sz="4000" b="1">
          <a:solidFill>
            <a:srgbClr val="CCFF66"/>
          </a:solidFill>
          <a:latin typeface="Calibri" pitchFamily="34" charset="0"/>
        </a:defRPr>
      </a:lvl3pPr>
      <a:lvl4pPr algn="ctr" rtl="0" fontAlgn="base">
        <a:spcBef>
          <a:spcPct val="0"/>
        </a:spcBef>
        <a:spcAft>
          <a:spcPct val="0"/>
        </a:spcAft>
        <a:defRPr sz="4000" b="1">
          <a:solidFill>
            <a:srgbClr val="CCFF66"/>
          </a:solidFill>
          <a:latin typeface="Calibri" pitchFamily="34" charset="0"/>
        </a:defRPr>
      </a:lvl4pPr>
      <a:lvl5pPr algn="ctr" rtl="0" fontAlgn="base">
        <a:spcBef>
          <a:spcPct val="0"/>
        </a:spcBef>
        <a:spcAft>
          <a:spcPct val="0"/>
        </a:spcAft>
        <a:defRPr sz="4000" b="1">
          <a:solidFill>
            <a:srgbClr val="CCFF66"/>
          </a:solidFill>
          <a:latin typeface="Calibri" pitchFamily="34" charset="0"/>
        </a:defRPr>
      </a:lvl5pPr>
      <a:lvl6pPr marL="457200" algn="ctr" rtl="0" fontAlgn="base">
        <a:spcBef>
          <a:spcPct val="0"/>
        </a:spcBef>
        <a:spcAft>
          <a:spcPct val="0"/>
        </a:spcAft>
        <a:defRPr sz="4000" b="1">
          <a:solidFill>
            <a:srgbClr val="CCFF66"/>
          </a:solidFill>
          <a:latin typeface="Calibri" pitchFamily="34" charset="0"/>
        </a:defRPr>
      </a:lvl6pPr>
      <a:lvl7pPr marL="914400" algn="ctr" rtl="0" fontAlgn="base">
        <a:spcBef>
          <a:spcPct val="0"/>
        </a:spcBef>
        <a:spcAft>
          <a:spcPct val="0"/>
        </a:spcAft>
        <a:defRPr sz="4000" b="1">
          <a:solidFill>
            <a:srgbClr val="CCFF66"/>
          </a:solidFill>
          <a:latin typeface="Calibri" pitchFamily="34" charset="0"/>
        </a:defRPr>
      </a:lvl7pPr>
      <a:lvl8pPr marL="1371600" algn="ctr" rtl="0" fontAlgn="base">
        <a:spcBef>
          <a:spcPct val="0"/>
        </a:spcBef>
        <a:spcAft>
          <a:spcPct val="0"/>
        </a:spcAft>
        <a:defRPr sz="4000" b="1">
          <a:solidFill>
            <a:srgbClr val="CCFF66"/>
          </a:solidFill>
          <a:latin typeface="Calibri" pitchFamily="34" charset="0"/>
        </a:defRPr>
      </a:lvl8pPr>
      <a:lvl9pPr marL="1828800" algn="ctr" rtl="0" fontAlgn="base">
        <a:spcBef>
          <a:spcPct val="0"/>
        </a:spcBef>
        <a:spcAft>
          <a:spcPct val="0"/>
        </a:spcAft>
        <a:defRPr sz="4000" b="1">
          <a:solidFill>
            <a:srgbClr val="CCFF66"/>
          </a:solidFill>
          <a:latin typeface="Calibri" pitchFamily="34" charset="0"/>
        </a:defRPr>
      </a:lvl9pPr>
    </p:titleStyle>
    <p:bodyStyle>
      <a:lvl1pPr marL="342900" indent="-342900" algn="l" rtl="0" fontAlgn="base">
        <a:spcBef>
          <a:spcPct val="20000"/>
        </a:spcBef>
        <a:spcAft>
          <a:spcPct val="0"/>
        </a:spcAft>
        <a:buFont typeface="Arial" pitchFamily="34" charset="0"/>
        <a:defRPr sz="3200" b="1"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defRPr sz="2800" b="1"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defRPr sz="2400" b="1"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defRPr sz="2000" b="1"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1588"/>
            <a:ext cx="10274300" cy="6845300"/>
            <a:chOff x="0" y="1"/>
            <a:chExt cx="5753" cy="4312"/>
          </a:xfrm>
        </p:grpSpPr>
        <p:sp>
          <p:nvSpPr>
            <p:cNvPr id="76803"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a:defRPr/>
              </a:pPr>
              <a:endParaRPr lang="en-US" sz="1800" i="0">
                <a:solidFill>
                  <a:srgbClr val="FFFFFF"/>
                </a:solidFill>
                <a:latin typeface="Arial" charset="0"/>
              </a:endParaRPr>
            </a:p>
          </p:txBody>
        </p:sp>
        <p:sp>
          <p:nvSpPr>
            <p:cNvPr id="7177" name="Arc 4"/>
            <p:cNvSpPr>
              <a:spLocks/>
            </p:cNvSpPr>
            <p:nvPr/>
          </p:nvSpPr>
          <p:spPr bwMode="auto">
            <a:xfrm>
              <a:off x="0" y="1"/>
              <a:ext cx="5298" cy="4312"/>
            </a:xfrm>
            <a:custGeom>
              <a:avLst/>
              <a:gdLst>
                <a:gd name="T0" fmla="*/ 0 w 21600"/>
                <a:gd name="T1" fmla="*/ 0 h 21600"/>
                <a:gd name="T2" fmla="*/ 5298 w 21600"/>
                <a:gd name="T3" fmla="*/ 4312 h 21600"/>
                <a:gd name="T4" fmla="*/ 0 w 21600"/>
                <a:gd name="T5" fmla="*/ 43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76805" name="Rectangle 5"/>
          <p:cNvSpPr>
            <a:spLocks noGrp="1" noChangeArrowheads="1"/>
          </p:cNvSpPr>
          <p:nvPr>
            <p:ph type="title"/>
          </p:nvPr>
        </p:nvSpPr>
        <p:spPr bwMode="auto">
          <a:xfrm>
            <a:off x="771525" y="609600"/>
            <a:ext cx="87439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76806" name="Rectangle 6"/>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a:defRPr sz="1400" i="0">
                <a:solidFill>
                  <a:srgbClr val="FFFFFF"/>
                </a:solidFill>
                <a:latin typeface="+mn-lt"/>
                <a:ea typeface="ＭＳ Ｐゴシック" pitchFamily="112" charset="-128"/>
              </a:defRPr>
            </a:lvl1pPr>
          </a:lstStyle>
          <a:p>
            <a:pPr>
              <a:defRPr/>
            </a:pPr>
            <a:endParaRPr lang="en-US"/>
          </a:p>
        </p:txBody>
      </p:sp>
      <p:sp>
        <p:nvSpPr>
          <p:cNvPr id="76807" name="Rectangle 7"/>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i="0">
                <a:solidFill>
                  <a:srgbClr val="FFFFFF"/>
                </a:solidFill>
                <a:latin typeface="+mn-lt"/>
                <a:ea typeface="ＭＳ Ｐゴシック" pitchFamily="112" charset="-128"/>
              </a:defRPr>
            </a:lvl1pPr>
          </a:lstStyle>
          <a:p>
            <a:pPr>
              <a:defRPr/>
            </a:pPr>
            <a:endParaRPr lang="en-US"/>
          </a:p>
        </p:txBody>
      </p:sp>
      <p:sp>
        <p:nvSpPr>
          <p:cNvPr id="76808" name="Rectangle 8"/>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i="0">
                <a:solidFill>
                  <a:srgbClr val="FFFFFF"/>
                </a:solidFill>
                <a:latin typeface="+mn-lt"/>
                <a:ea typeface="ＭＳ Ｐゴシック" pitchFamily="112" charset="-128"/>
              </a:defRPr>
            </a:lvl1pPr>
          </a:lstStyle>
          <a:p>
            <a:pPr>
              <a:defRPr/>
            </a:pPr>
            <a:fld id="{91031958-BD33-4433-BB30-14D0F15E28AC}" type="slidenum">
              <a:rPr lang="en-US"/>
              <a:pPr>
                <a:defRPr/>
              </a:pPr>
              <a:t>‹#›</a:t>
            </a:fld>
            <a:endParaRPr lang="en-US"/>
          </a:p>
        </p:txBody>
      </p:sp>
      <p:sp>
        <p:nvSpPr>
          <p:cNvPr id="7175" name="Rectangle 9"/>
          <p:cNvSpPr>
            <a:spLocks noGrp="1" noChangeArrowheads="1"/>
          </p:cNvSpPr>
          <p:nvPr>
            <p:ph type="body" idx="1"/>
          </p:nvPr>
        </p:nvSpPr>
        <p:spPr bwMode="auto">
          <a:xfrm>
            <a:off x="771525" y="1981200"/>
            <a:ext cx="874395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96"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rgbClr val="000066"/>
            </a:gs>
          </a:gsLst>
          <a:lin ang="54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4206875"/>
            <a:ext cx="10312400" cy="2640013"/>
            <a:chOff x="0" y="2650"/>
            <a:chExt cx="5774" cy="1663"/>
          </a:xfrm>
        </p:grpSpPr>
        <p:sp>
          <p:nvSpPr>
            <p:cNvPr id="62467" name="Rectangle 3"/>
            <p:cNvSpPr>
              <a:spLocks noChangeArrowheads="1"/>
            </p:cNvSpPr>
            <p:nvPr/>
          </p:nvSpPr>
          <p:spPr bwMode="ltGray">
            <a:xfrm>
              <a:off x="0" y="3900"/>
              <a:ext cx="5774" cy="412"/>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a:defRPr/>
              </a:pPr>
              <a:endParaRPr lang="en-US" sz="1800" i="0">
                <a:solidFill>
                  <a:srgbClr val="EAEAEA"/>
                </a:solidFill>
                <a:latin typeface="Arial"/>
              </a:endParaRPr>
            </a:p>
          </p:txBody>
        </p:sp>
        <p:grpSp>
          <p:nvGrpSpPr>
            <p:cNvPr id="9225" name="Group 4"/>
            <p:cNvGrpSpPr>
              <a:grpSpLocks/>
            </p:cNvGrpSpPr>
            <p:nvPr/>
          </p:nvGrpSpPr>
          <p:grpSpPr bwMode="auto">
            <a:xfrm>
              <a:off x="0" y="2650"/>
              <a:ext cx="1075" cy="1655"/>
              <a:chOff x="0" y="2650"/>
              <a:chExt cx="1075" cy="1655"/>
            </a:xfrm>
          </p:grpSpPr>
          <p:sp>
            <p:nvSpPr>
              <p:cNvPr id="9242" name="Freeform 5"/>
              <p:cNvSpPr>
                <a:spLocks/>
              </p:cNvSpPr>
              <p:nvPr/>
            </p:nvSpPr>
            <p:spPr bwMode="ltGray">
              <a:xfrm>
                <a:off x="103" y="3197"/>
                <a:ext cx="161" cy="1108"/>
              </a:xfrm>
              <a:custGeom>
                <a:avLst/>
                <a:gdLst>
                  <a:gd name="T0" fmla="*/ 0 w 161"/>
                  <a:gd name="T1" fmla="*/ 98 h 1108"/>
                  <a:gd name="T2" fmla="*/ 24 w 161"/>
                  <a:gd name="T3" fmla="*/ 481 h 1108"/>
                  <a:gd name="T4" fmla="*/ 48 w 161"/>
                  <a:gd name="T5" fmla="*/ 790 h 1108"/>
                  <a:gd name="T6" fmla="*/ 65 w 161"/>
                  <a:gd name="T7" fmla="*/ 1018 h 1108"/>
                  <a:gd name="T8" fmla="*/ 60 w 161"/>
                  <a:gd name="T9" fmla="*/ 1107 h 1108"/>
                  <a:gd name="T10" fmla="*/ 94 w 161"/>
                  <a:gd name="T11" fmla="*/ 1107 h 1108"/>
                  <a:gd name="T12" fmla="*/ 106 w 161"/>
                  <a:gd name="T13" fmla="*/ 975 h 1108"/>
                  <a:gd name="T14" fmla="*/ 112 w 161"/>
                  <a:gd name="T15" fmla="*/ 775 h 1108"/>
                  <a:gd name="T16" fmla="*/ 124 w 161"/>
                  <a:gd name="T17" fmla="*/ 588 h 1108"/>
                  <a:gd name="T18" fmla="*/ 131 w 161"/>
                  <a:gd name="T19" fmla="*/ 447 h 1108"/>
                  <a:gd name="T20" fmla="*/ 144 w 161"/>
                  <a:gd name="T21" fmla="*/ 242 h 1108"/>
                  <a:gd name="T22" fmla="*/ 160 w 161"/>
                  <a:gd name="T23" fmla="*/ 66 h 1108"/>
                  <a:gd name="T24" fmla="*/ 150 w 161"/>
                  <a:gd name="T25" fmla="*/ 21 h 1108"/>
                  <a:gd name="T26" fmla="*/ 133 w 161"/>
                  <a:gd name="T27" fmla="*/ 0 h 1108"/>
                  <a:gd name="T28" fmla="*/ 114 w 161"/>
                  <a:gd name="T29" fmla="*/ 217 h 1108"/>
                  <a:gd name="T30" fmla="*/ 98 w 161"/>
                  <a:gd name="T31" fmla="*/ 401 h 1108"/>
                  <a:gd name="T32" fmla="*/ 92 w 161"/>
                  <a:gd name="T33" fmla="*/ 545 h 1108"/>
                  <a:gd name="T34" fmla="*/ 87 w 161"/>
                  <a:gd name="T35" fmla="*/ 697 h 1108"/>
                  <a:gd name="T36" fmla="*/ 73 w 161"/>
                  <a:gd name="T37" fmla="*/ 849 h 1108"/>
                  <a:gd name="T38" fmla="*/ 54 w 161"/>
                  <a:gd name="T39" fmla="*/ 585 h 1108"/>
                  <a:gd name="T40" fmla="*/ 32 w 161"/>
                  <a:gd name="T41" fmla="*/ 335 h 1108"/>
                  <a:gd name="T42" fmla="*/ 0 w 161"/>
                  <a:gd name="T43" fmla="*/ 98 h 1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1" h="1108">
                    <a:moveTo>
                      <a:pt x="0" y="98"/>
                    </a:moveTo>
                    <a:lnTo>
                      <a:pt x="24" y="481"/>
                    </a:lnTo>
                    <a:lnTo>
                      <a:pt x="48" y="790"/>
                    </a:lnTo>
                    <a:lnTo>
                      <a:pt x="65" y="1018"/>
                    </a:lnTo>
                    <a:lnTo>
                      <a:pt x="60" y="1107"/>
                    </a:lnTo>
                    <a:lnTo>
                      <a:pt x="94" y="1107"/>
                    </a:lnTo>
                    <a:lnTo>
                      <a:pt x="106" y="975"/>
                    </a:lnTo>
                    <a:lnTo>
                      <a:pt x="112" y="775"/>
                    </a:lnTo>
                    <a:lnTo>
                      <a:pt x="124" y="588"/>
                    </a:lnTo>
                    <a:lnTo>
                      <a:pt x="131" y="447"/>
                    </a:lnTo>
                    <a:lnTo>
                      <a:pt x="144" y="242"/>
                    </a:lnTo>
                    <a:lnTo>
                      <a:pt x="160" y="66"/>
                    </a:lnTo>
                    <a:lnTo>
                      <a:pt x="150" y="21"/>
                    </a:lnTo>
                    <a:lnTo>
                      <a:pt x="133" y="0"/>
                    </a:lnTo>
                    <a:lnTo>
                      <a:pt x="114" y="217"/>
                    </a:lnTo>
                    <a:lnTo>
                      <a:pt x="98" y="401"/>
                    </a:lnTo>
                    <a:lnTo>
                      <a:pt x="92" y="545"/>
                    </a:lnTo>
                    <a:lnTo>
                      <a:pt x="87" y="697"/>
                    </a:lnTo>
                    <a:lnTo>
                      <a:pt x="73" y="849"/>
                    </a:lnTo>
                    <a:lnTo>
                      <a:pt x="54" y="585"/>
                    </a:lnTo>
                    <a:lnTo>
                      <a:pt x="32" y="335"/>
                    </a:lnTo>
                    <a:lnTo>
                      <a:pt x="0" y="98"/>
                    </a:lnTo>
                  </a:path>
                </a:pathLst>
              </a:custGeom>
              <a:solidFill>
                <a:srgbClr val="3C0023"/>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43" name="Freeform 6"/>
              <p:cNvSpPr>
                <a:spLocks/>
              </p:cNvSpPr>
              <p:nvPr/>
            </p:nvSpPr>
            <p:spPr bwMode="ltGray">
              <a:xfrm>
                <a:off x="223" y="3649"/>
                <a:ext cx="258" cy="622"/>
              </a:xfrm>
              <a:custGeom>
                <a:avLst/>
                <a:gdLst>
                  <a:gd name="T0" fmla="*/ 0 w 258"/>
                  <a:gd name="T1" fmla="*/ 289 h 622"/>
                  <a:gd name="T2" fmla="*/ 22 w 258"/>
                  <a:gd name="T3" fmla="*/ 415 h 622"/>
                  <a:gd name="T4" fmla="*/ 44 w 258"/>
                  <a:gd name="T5" fmla="*/ 517 h 622"/>
                  <a:gd name="T6" fmla="*/ 58 w 258"/>
                  <a:gd name="T7" fmla="*/ 591 h 622"/>
                  <a:gd name="T8" fmla="*/ 54 w 258"/>
                  <a:gd name="T9" fmla="*/ 621 h 622"/>
                  <a:gd name="T10" fmla="*/ 85 w 258"/>
                  <a:gd name="T11" fmla="*/ 621 h 622"/>
                  <a:gd name="T12" fmla="*/ 95 w 258"/>
                  <a:gd name="T13" fmla="*/ 578 h 622"/>
                  <a:gd name="T14" fmla="*/ 99 w 258"/>
                  <a:gd name="T15" fmla="*/ 512 h 622"/>
                  <a:gd name="T16" fmla="*/ 112 w 258"/>
                  <a:gd name="T17" fmla="*/ 450 h 622"/>
                  <a:gd name="T18" fmla="*/ 117 w 258"/>
                  <a:gd name="T19" fmla="*/ 404 h 622"/>
                  <a:gd name="T20" fmla="*/ 129 w 258"/>
                  <a:gd name="T21" fmla="*/ 337 h 622"/>
                  <a:gd name="T22" fmla="*/ 143 w 258"/>
                  <a:gd name="T23" fmla="*/ 279 h 622"/>
                  <a:gd name="T24" fmla="*/ 155 w 258"/>
                  <a:gd name="T25" fmla="*/ 228 h 622"/>
                  <a:gd name="T26" fmla="*/ 167 w 258"/>
                  <a:gd name="T27" fmla="*/ 173 h 622"/>
                  <a:gd name="T28" fmla="*/ 187 w 258"/>
                  <a:gd name="T29" fmla="*/ 118 h 622"/>
                  <a:gd name="T30" fmla="*/ 209 w 258"/>
                  <a:gd name="T31" fmla="*/ 72 h 622"/>
                  <a:gd name="T32" fmla="*/ 245 w 258"/>
                  <a:gd name="T33" fmla="*/ 28 h 622"/>
                  <a:gd name="T34" fmla="*/ 257 w 258"/>
                  <a:gd name="T35" fmla="*/ 10 h 622"/>
                  <a:gd name="T36" fmla="*/ 242 w 258"/>
                  <a:gd name="T37" fmla="*/ 0 h 622"/>
                  <a:gd name="T38" fmla="*/ 219 w 258"/>
                  <a:gd name="T39" fmla="*/ 18 h 622"/>
                  <a:gd name="T40" fmla="*/ 187 w 258"/>
                  <a:gd name="T41" fmla="*/ 60 h 622"/>
                  <a:gd name="T42" fmla="*/ 163 w 258"/>
                  <a:gd name="T43" fmla="*/ 102 h 622"/>
                  <a:gd name="T44" fmla="*/ 143 w 258"/>
                  <a:gd name="T45" fmla="*/ 146 h 622"/>
                  <a:gd name="T46" fmla="*/ 131 w 258"/>
                  <a:gd name="T47" fmla="*/ 203 h 622"/>
                  <a:gd name="T48" fmla="*/ 119 w 258"/>
                  <a:gd name="T49" fmla="*/ 257 h 622"/>
                  <a:gd name="T50" fmla="*/ 102 w 258"/>
                  <a:gd name="T51" fmla="*/ 329 h 622"/>
                  <a:gd name="T52" fmla="*/ 87 w 258"/>
                  <a:gd name="T53" fmla="*/ 389 h 622"/>
                  <a:gd name="T54" fmla="*/ 82 w 258"/>
                  <a:gd name="T55" fmla="*/ 436 h 622"/>
                  <a:gd name="T56" fmla="*/ 78 w 258"/>
                  <a:gd name="T57" fmla="*/ 486 h 622"/>
                  <a:gd name="T58" fmla="*/ 66 w 258"/>
                  <a:gd name="T59" fmla="*/ 536 h 622"/>
                  <a:gd name="T60" fmla="*/ 48 w 258"/>
                  <a:gd name="T61" fmla="*/ 449 h 622"/>
                  <a:gd name="T62" fmla="*/ 29 w 258"/>
                  <a:gd name="T63" fmla="*/ 367 h 622"/>
                  <a:gd name="T64" fmla="*/ 0 w 258"/>
                  <a:gd name="T65" fmla="*/ 289 h 6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8" h="622">
                    <a:moveTo>
                      <a:pt x="0" y="289"/>
                    </a:moveTo>
                    <a:lnTo>
                      <a:pt x="22" y="415"/>
                    </a:lnTo>
                    <a:lnTo>
                      <a:pt x="44" y="517"/>
                    </a:lnTo>
                    <a:lnTo>
                      <a:pt x="58" y="591"/>
                    </a:lnTo>
                    <a:lnTo>
                      <a:pt x="54" y="621"/>
                    </a:lnTo>
                    <a:lnTo>
                      <a:pt x="85" y="621"/>
                    </a:lnTo>
                    <a:lnTo>
                      <a:pt x="95" y="578"/>
                    </a:lnTo>
                    <a:lnTo>
                      <a:pt x="99" y="512"/>
                    </a:lnTo>
                    <a:lnTo>
                      <a:pt x="112" y="450"/>
                    </a:lnTo>
                    <a:lnTo>
                      <a:pt x="117" y="404"/>
                    </a:lnTo>
                    <a:lnTo>
                      <a:pt x="129" y="337"/>
                    </a:lnTo>
                    <a:lnTo>
                      <a:pt x="143" y="279"/>
                    </a:lnTo>
                    <a:lnTo>
                      <a:pt x="155" y="228"/>
                    </a:lnTo>
                    <a:lnTo>
                      <a:pt x="167" y="173"/>
                    </a:lnTo>
                    <a:lnTo>
                      <a:pt x="187" y="118"/>
                    </a:lnTo>
                    <a:lnTo>
                      <a:pt x="209" y="72"/>
                    </a:lnTo>
                    <a:lnTo>
                      <a:pt x="245" y="28"/>
                    </a:lnTo>
                    <a:lnTo>
                      <a:pt x="257" y="10"/>
                    </a:lnTo>
                    <a:lnTo>
                      <a:pt x="242" y="0"/>
                    </a:lnTo>
                    <a:lnTo>
                      <a:pt x="219" y="18"/>
                    </a:lnTo>
                    <a:lnTo>
                      <a:pt x="187" y="60"/>
                    </a:lnTo>
                    <a:lnTo>
                      <a:pt x="163" y="102"/>
                    </a:lnTo>
                    <a:lnTo>
                      <a:pt x="143" y="146"/>
                    </a:lnTo>
                    <a:lnTo>
                      <a:pt x="131" y="203"/>
                    </a:lnTo>
                    <a:lnTo>
                      <a:pt x="119" y="257"/>
                    </a:lnTo>
                    <a:lnTo>
                      <a:pt x="102" y="329"/>
                    </a:lnTo>
                    <a:lnTo>
                      <a:pt x="87" y="389"/>
                    </a:lnTo>
                    <a:lnTo>
                      <a:pt x="82" y="436"/>
                    </a:lnTo>
                    <a:lnTo>
                      <a:pt x="78" y="486"/>
                    </a:lnTo>
                    <a:lnTo>
                      <a:pt x="66" y="536"/>
                    </a:lnTo>
                    <a:lnTo>
                      <a:pt x="48" y="449"/>
                    </a:lnTo>
                    <a:lnTo>
                      <a:pt x="29" y="367"/>
                    </a:lnTo>
                    <a:lnTo>
                      <a:pt x="0" y="289"/>
                    </a:lnTo>
                  </a:path>
                </a:pathLst>
              </a:custGeom>
              <a:solidFill>
                <a:srgbClr val="3C0023"/>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44" name="Freeform 7"/>
              <p:cNvSpPr>
                <a:spLocks/>
              </p:cNvSpPr>
              <p:nvPr/>
            </p:nvSpPr>
            <p:spPr bwMode="ltGray">
              <a:xfrm>
                <a:off x="0" y="3038"/>
                <a:ext cx="565" cy="695"/>
              </a:xfrm>
              <a:custGeom>
                <a:avLst/>
                <a:gdLst>
                  <a:gd name="T0" fmla="*/ 229 w 565"/>
                  <a:gd name="T1" fmla="*/ 219 h 695"/>
                  <a:gd name="T2" fmla="*/ 247 w 565"/>
                  <a:gd name="T3" fmla="*/ 241 h 695"/>
                  <a:gd name="T4" fmla="*/ 347 w 565"/>
                  <a:gd name="T5" fmla="*/ 204 h 695"/>
                  <a:gd name="T6" fmla="*/ 451 w 565"/>
                  <a:gd name="T7" fmla="*/ 145 h 695"/>
                  <a:gd name="T8" fmla="*/ 496 w 565"/>
                  <a:gd name="T9" fmla="*/ 82 h 695"/>
                  <a:gd name="T10" fmla="*/ 470 w 565"/>
                  <a:gd name="T11" fmla="*/ 137 h 695"/>
                  <a:gd name="T12" fmla="*/ 391 w 565"/>
                  <a:gd name="T13" fmla="*/ 194 h 695"/>
                  <a:gd name="T14" fmla="*/ 304 w 565"/>
                  <a:gd name="T15" fmla="*/ 247 h 695"/>
                  <a:gd name="T16" fmla="*/ 219 w 565"/>
                  <a:gd name="T17" fmla="*/ 284 h 695"/>
                  <a:gd name="T18" fmla="*/ 254 w 565"/>
                  <a:gd name="T19" fmla="*/ 317 h 695"/>
                  <a:gd name="T20" fmla="*/ 331 w 565"/>
                  <a:gd name="T21" fmla="*/ 322 h 695"/>
                  <a:gd name="T22" fmla="*/ 430 w 565"/>
                  <a:gd name="T23" fmla="*/ 334 h 695"/>
                  <a:gd name="T24" fmla="*/ 509 w 565"/>
                  <a:gd name="T25" fmla="*/ 364 h 695"/>
                  <a:gd name="T26" fmla="*/ 536 w 565"/>
                  <a:gd name="T27" fmla="*/ 383 h 695"/>
                  <a:gd name="T28" fmla="*/ 454 w 565"/>
                  <a:gd name="T29" fmla="*/ 364 h 695"/>
                  <a:gd name="T30" fmla="*/ 345 w 565"/>
                  <a:gd name="T31" fmla="*/ 354 h 695"/>
                  <a:gd name="T32" fmla="*/ 244 w 565"/>
                  <a:gd name="T33" fmla="*/ 347 h 695"/>
                  <a:gd name="T34" fmla="*/ 189 w 565"/>
                  <a:gd name="T35" fmla="*/ 363 h 695"/>
                  <a:gd name="T36" fmla="*/ 200 w 565"/>
                  <a:gd name="T37" fmla="*/ 443 h 695"/>
                  <a:gd name="T38" fmla="*/ 198 w 565"/>
                  <a:gd name="T39" fmla="*/ 547 h 695"/>
                  <a:gd name="T40" fmla="*/ 166 w 565"/>
                  <a:gd name="T41" fmla="*/ 630 h 695"/>
                  <a:gd name="T42" fmla="*/ 98 w 565"/>
                  <a:gd name="T43" fmla="*/ 694 h 695"/>
                  <a:gd name="T44" fmla="*/ 108 w 565"/>
                  <a:gd name="T45" fmla="*/ 617 h 695"/>
                  <a:gd name="T46" fmla="*/ 130 w 565"/>
                  <a:gd name="T47" fmla="*/ 533 h 695"/>
                  <a:gd name="T48" fmla="*/ 144 w 565"/>
                  <a:gd name="T49" fmla="*/ 425 h 695"/>
                  <a:gd name="T50" fmla="*/ 137 w 565"/>
                  <a:gd name="T51" fmla="*/ 353 h 695"/>
                  <a:gd name="T52" fmla="*/ 103 w 565"/>
                  <a:gd name="T53" fmla="*/ 395 h 695"/>
                  <a:gd name="T54" fmla="*/ 85 w 565"/>
                  <a:gd name="T55" fmla="*/ 486 h 695"/>
                  <a:gd name="T56" fmla="*/ 69 w 565"/>
                  <a:gd name="T57" fmla="*/ 580 h 695"/>
                  <a:gd name="T58" fmla="*/ 22 w 565"/>
                  <a:gd name="T59" fmla="*/ 649 h 695"/>
                  <a:gd name="T60" fmla="*/ 5 w 565"/>
                  <a:gd name="T61" fmla="*/ 649 h 695"/>
                  <a:gd name="T62" fmla="*/ 5 w 565"/>
                  <a:gd name="T63" fmla="*/ 578 h 695"/>
                  <a:gd name="T64" fmla="*/ 37 w 565"/>
                  <a:gd name="T65" fmla="*/ 512 h 695"/>
                  <a:gd name="T66" fmla="*/ 74 w 565"/>
                  <a:gd name="T67" fmla="*/ 427 h 695"/>
                  <a:gd name="T68" fmla="*/ 91 w 565"/>
                  <a:gd name="T69" fmla="*/ 364 h 695"/>
                  <a:gd name="T70" fmla="*/ 57 w 565"/>
                  <a:gd name="T71" fmla="*/ 324 h 695"/>
                  <a:gd name="T72" fmla="*/ 5 w 565"/>
                  <a:gd name="T73" fmla="*/ 329 h 695"/>
                  <a:gd name="T74" fmla="*/ 5 w 565"/>
                  <a:gd name="T75" fmla="*/ 329 h 695"/>
                  <a:gd name="T76" fmla="*/ 5 w 565"/>
                  <a:gd name="T77" fmla="*/ 329 h 695"/>
                  <a:gd name="T78" fmla="*/ 5 w 565"/>
                  <a:gd name="T79" fmla="*/ 329 h 695"/>
                  <a:gd name="T80" fmla="*/ 5 w 565"/>
                  <a:gd name="T81" fmla="*/ 329 h 695"/>
                  <a:gd name="T82" fmla="*/ 5 w 565"/>
                  <a:gd name="T83" fmla="*/ 329 h 695"/>
                  <a:gd name="T84" fmla="*/ 29 w 565"/>
                  <a:gd name="T85" fmla="*/ 287 h 695"/>
                  <a:gd name="T86" fmla="*/ 29 w 565"/>
                  <a:gd name="T87" fmla="*/ 247 h 695"/>
                  <a:gd name="T88" fmla="*/ 5 w 565"/>
                  <a:gd name="T89" fmla="*/ 187 h 695"/>
                  <a:gd name="T90" fmla="*/ 5 w 565"/>
                  <a:gd name="T91" fmla="*/ 187 h 695"/>
                  <a:gd name="T92" fmla="*/ 5 w 565"/>
                  <a:gd name="T93" fmla="*/ 187 h 695"/>
                  <a:gd name="T94" fmla="*/ 5 w 565"/>
                  <a:gd name="T95" fmla="*/ 187 h 695"/>
                  <a:gd name="T96" fmla="*/ 52 w 565"/>
                  <a:gd name="T97" fmla="*/ 218 h 695"/>
                  <a:gd name="T98" fmla="*/ 113 w 565"/>
                  <a:gd name="T99" fmla="*/ 281 h 695"/>
                  <a:gd name="T100" fmla="*/ 119 w 565"/>
                  <a:gd name="T101" fmla="*/ 233 h 695"/>
                  <a:gd name="T102" fmla="*/ 52 w 565"/>
                  <a:gd name="T103" fmla="*/ 162 h 695"/>
                  <a:gd name="T104" fmla="*/ 5 w 565"/>
                  <a:gd name="T105" fmla="*/ 116 h 695"/>
                  <a:gd name="T106" fmla="*/ 5 w 565"/>
                  <a:gd name="T107" fmla="*/ 116 h 695"/>
                  <a:gd name="T108" fmla="*/ 5 w 565"/>
                  <a:gd name="T109" fmla="*/ 86 h 695"/>
                  <a:gd name="T110" fmla="*/ 65 w 565"/>
                  <a:gd name="T111" fmla="*/ 155 h 695"/>
                  <a:gd name="T112" fmla="*/ 131 w 565"/>
                  <a:gd name="T113" fmla="*/ 247 h 695"/>
                  <a:gd name="T114" fmla="*/ 172 w 565"/>
                  <a:gd name="T115" fmla="*/ 226 h 695"/>
                  <a:gd name="T116" fmla="*/ 227 w 565"/>
                  <a:gd name="T117" fmla="*/ 156 h 695"/>
                  <a:gd name="T118" fmla="*/ 296 w 565"/>
                  <a:gd name="T119" fmla="*/ 71 h 695"/>
                  <a:gd name="T120" fmla="*/ 353 w 565"/>
                  <a:gd name="T121" fmla="*/ 12 h 695"/>
                  <a:gd name="T122" fmla="*/ 348 w 565"/>
                  <a:gd name="T123" fmla="*/ 53 h 695"/>
                  <a:gd name="T124" fmla="*/ 292 w 565"/>
                  <a:gd name="T125" fmla="*/ 137 h 6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5" h="695">
                    <a:moveTo>
                      <a:pt x="266" y="170"/>
                    </a:moveTo>
                    <a:lnTo>
                      <a:pt x="255" y="181"/>
                    </a:lnTo>
                    <a:lnTo>
                      <a:pt x="246" y="193"/>
                    </a:lnTo>
                    <a:lnTo>
                      <a:pt x="238" y="205"/>
                    </a:lnTo>
                    <a:lnTo>
                      <a:pt x="229" y="219"/>
                    </a:lnTo>
                    <a:lnTo>
                      <a:pt x="222" y="231"/>
                    </a:lnTo>
                    <a:lnTo>
                      <a:pt x="219" y="243"/>
                    </a:lnTo>
                    <a:lnTo>
                      <a:pt x="214" y="253"/>
                    </a:lnTo>
                    <a:lnTo>
                      <a:pt x="228" y="247"/>
                    </a:lnTo>
                    <a:lnTo>
                      <a:pt x="247" y="241"/>
                    </a:lnTo>
                    <a:lnTo>
                      <a:pt x="267" y="234"/>
                    </a:lnTo>
                    <a:lnTo>
                      <a:pt x="287" y="227"/>
                    </a:lnTo>
                    <a:lnTo>
                      <a:pt x="308" y="221"/>
                    </a:lnTo>
                    <a:lnTo>
                      <a:pt x="329" y="213"/>
                    </a:lnTo>
                    <a:lnTo>
                      <a:pt x="347" y="204"/>
                    </a:lnTo>
                    <a:lnTo>
                      <a:pt x="373" y="192"/>
                    </a:lnTo>
                    <a:lnTo>
                      <a:pt x="392" y="180"/>
                    </a:lnTo>
                    <a:lnTo>
                      <a:pt x="417" y="167"/>
                    </a:lnTo>
                    <a:lnTo>
                      <a:pt x="434" y="159"/>
                    </a:lnTo>
                    <a:lnTo>
                      <a:pt x="451" y="145"/>
                    </a:lnTo>
                    <a:lnTo>
                      <a:pt x="465" y="134"/>
                    </a:lnTo>
                    <a:lnTo>
                      <a:pt x="477" y="119"/>
                    </a:lnTo>
                    <a:lnTo>
                      <a:pt x="485" y="105"/>
                    </a:lnTo>
                    <a:lnTo>
                      <a:pt x="491" y="92"/>
                    </a:lnTo>
                    <a:lnTo>
                      <a:pt x="496" y="82"/>
                    </a:lnTo>
                    <a:lnTo>
                      <a:pt x="497" y="93"/>
                    </a:lnTo>
                    <a:lnTo>
                      <a:pt x="497" y="100"/>
                    </a:lnTo>
                    <a:lnTo>
                      <a:pt x="493" y="110"/>
                    </a:lnTo>
                    <a:lnTo>
                      <a:pt x="484" y="121"/>
                    </a:lnTo>
                    <a:lnTo>
                      <a:pt x="470" y="137"/>
                    </a:lnTo>
                    <a:lnTo>
                      <a:pt x="462" y="149"/>
                    </a:lnTo>
                    <a:lnTo>
                      <a:pt x="448" y="157"/>
                    </a:lnTo>
                    <a:lnTo>
                      <a:pt x="431" y="168"/>
                    </a:lnTo>
                    <a:lnTo>
                      <a:pt x="410" y="181"/>
                    </a:lnTo>
                    <a:lnTo>
                      <a:pt x="391" y="194"/>
                    </a:lnTo>
                    <a:lnTo>
                      <a:pt x="370" y="207"/>
                    </a:lnTo>
                    <a:lnTo>
                      <a:pt x="356" y="218"/>
                    </a:lnTo>
                    <a:lnTo>
                      <a:pt x="340" y="230"/>
                    </a:lnTo>
                    <a:lnTo>
                      <a:pt x="322" y="238"/>
                    </a:lnTo>
                    <a:lnTo>
                      <a:pt x="304" y="247"/>
                    </a:lnTo>
                    <a:lnTo>
                      <a:pt x="285" y="256"/>
                    </a:lnTo>
                    <a:lnTo>
                      <a:pt x="267" y="264"/>
                    </a:lnTo>
                    <a:lnTo>
                      <a:pt x="252" y="271"/>
                    </a:lnTo>
                    <a:lnTo>
                      <a:pt x="232" y="279"/>
                    </a:lnTo>
                    <a:lnTo>
                      <a:pt x="219" y="284"/>
                    </a:lnTo>
                    <a:lnTo>
                      <a:pt x="213" y="287"/>
                    </a:lnTo>
                    <a:lnTo>
                      <a:pt x="219" y="295"/>
                    </a:lnTo>
                    <a:lnTo>
                      <a:pt x="226" y="303"/>
                    </a:lnTo>
                    <a:lnTo>
                      <a:pt x="236" y="314"/>
                    </a:lnTo>
                    <a:lnTo>
                      <a:pt x="254" y="317"/>
                    </a:lnTo>
                    <a:lnTo>
                      <a:pt x="267" y="318"/>
                    </a:lnTo>
                    <a:lnTo>
                      <a:pt x="288" y="321"/>
                    </a:lnTo>
                    <a:lnTo>
                      <a:pt x="308" y="322"/>
                    </a:lnTo>
                    <a:lnTo>
                      <a:pt x="331" y="322"/>
                    </a:lnTo>
                    <a:lnTo>
                      <a:pt x="352" y="324"/>
                    </a:lnTo>
                    <a:lnTo>
                      <a:pt x="374" y="325"/>
                    </a:lnTo>
                    <a:lnTo>
                      <a:pt x="394" y="328"/>
                    </a:lnTo>
                    <a:lnTo>
                      <a:pt x="411" y="330"/>
                    </a:lnTo>
                    <a:lnTo>
                      <a:pt x="430" y="334"/>
                    </a:lnTo>
                    <a:lnTo>
                      <a:pt x="444" y="338"/>
                    </a:lnTo>
                    <a:lnTo>
                      <a:pt x="459" y="344"/>
                    </a:lnTo>
                    <a:lnTo>
                      <a:pt x="471" y="350"/>
                    </a:lnTo>
                    <a:lnTo>
                      <a:pt x="489" y="356"/>
                    </a:lnTo>
                    <a:lnTo>
                      <a:pt x="509" y="364"/>
                    </a:lnTo>
                    <a:lnTo>
                      <a:pt x="530" y="371"/>
                    </a:lnTo>
                    <a:lnTo>
                      <a:pt x="546" y="376"/>
                    </a:lnTo>
                    <a:lnTo>
                      <a:pt x="564" y="381"/>
                    </a:lnTo>
                    <a:lnTo>
                      <a:pt x="550" y="384"/>
                    </a:lnTo>
                    <a:lnTo>
                      <a:pt x="536" y="383"/>
                    </a:lnTo>
                    <a:lnTo>
                      <a:pt x="520" y="380"/>
                    </a:lnTo>
                    <a:lnTo>
                      <a:pt x="504" y="376"/>
                    </a:lnTo>
                    <a:lnTo>
                      <a:pt x="481" y="370"/>
                    </a:lnTo>
                    <a:lnTo>
                      <a:pt x="468" y="367"/>
                    </a:lnTo>
                    <a:lnTo>
                      <a:pt x="454" y="364"/>
                    </a:lnTo>
                    <a:lnTo>
                      <a:pt x="436" y="361"/>
                    </a:lnTo>
                    <a:lnTo>
                      <a:pt x="416" y="359"/>
                    </a:lnTo>
                    <a:lnTo>
                      <a:pt x="393" y="357"/>
                    </a:lnTo>
                    <a:lnTo>
                      <a:pt x="370" y="355"/>
                    </a:lnTo>
                    <a:lnTo>
                      <a:pt x="345" y="354"/>
                    </a:lnTo>
                    <a:lnTo>
                      <a:pt x="325" y="354"/>
                    </a:lnTo>
                    <a:lnTo>
                      <a:pt x="303" y="353"/>
                    </a:lnTo>
                    <a:lnTo>
                      <a:pt x="286" y="352"/>
                    </a:lnTo>
                    <a:lnTo>
                      <a:pt x="266" y="351"/>
                    </a:lnTo>
                    <a:lnTo>
                      <a:pt x="244" y="347"/>
                    </a:lnTo>
                    <a:lnTo>
                      <a:pt x="219" y="343"/>
                    </a:lnTo>
                    <a:lnTo>
                      <a:pt x="197" y="338"/>
                    </a:lnTo>
                    <a:lnTo>
                      <a:pt x="171" y="335"/>
                    </a:lnTo>
                    <a:lnTo>
                      <a:pt x="179" y="347"/>
                    </a:lnTo>
                    <a:lnTo>
                      <a:pt x="189" y="363"/>
                    </a:lnTo>
                    <a:lnTo>
                      <a:pt x="199" y="383"/>
                    </a:lnTo>
                    <a:lnTo>
                      <a:pt x="202" y="398"/>
                    </a:lnTo>
                    <a:lnTo>
                      <a:pt x="203" y="416"/>
                    </a:lnTo>
                    <a:lnTo>
                      <a:pt x="202" y="429"/>
                    </a:lnTo>
                    <a:lnTo>
                      <a:pt x="200" y="443"/>
                    </a:lnTo>
                    <a:lnTo>
                      <a:pt x="198" y="462"/>
                    </a:lnTo>
                    <a:lnTo>
                      <a:pt x="196" y="487"/>
                    </a:lnTo>
                    <a:lnTo>
                      <a:pt x="197" y="508"/>
                    </a:lnTo>
                    <a:lnTo>
                      <a:pt x="198" y="530"/>
                    </a:lnTo>
                    <a:lnTo>
                      <a:pt x="198" y="547"/>
                    </a:lnTo>
                    <a:lnTo>
                      <a:pt x="196" y="564"/>
                    </a:lnTo>
                    <a:lnTo>
                      <a:pt x="190" y="581"/>
                    </a:lnTo>
                    <a:lnTo>
                      <a:pt x="182" y="602"/>
                    </a:lnTo>
                    <a:lnTo>
                      <a:pt x="175" y="617"/>
                    </a:lnTo>
                    <a:lnTo>
                      <a:pt x="166" y="630"/>
                    </a:lnTo>
                    <a:lnTo>
                      <a:pt x="156" y="647"/>
                    </a:lnTo>
                    <a:lnTo>
                      <a:pt x="148" y="657"/>
                    </a:lnTo>
                    <a:lnTo>
                      <a:pt x="133" y="670"/>
                    </a:lnTo>
                    <a:lnTo>
                      <a:pt x="114" y="681"/>
                    </a:lnTo>
                    <a:lnTo>
                      <a:pt x="98" y="694"/>
                    </a:lnTo>
                    <a:lnTo>
                      <a:pt x="96" y="680"/>
                    </a:lnTo>
                    <a:lnTo>
                      <a:pt x="98" y="663"/>
                    </a:lnTo>
                    <a:lnTo>
                      <a:pt x="101" y="645"/>
                    </a:lnTo>
                    <a:lnTo>
                      <a:pt x="103" y="629"/>
                    </a:lnTo>
                    <a:lnTo>
                      <a:pt x="108" y="617"/>
                    </a:lnTo>
                    <a:lnTo>
                      <a:pt x="113" y="601"/>
                    </a:lnTo>
                    <a:lnTo>
                      <a:pt x="121" y="584"/>
                    </a:lnTo>
                    <a:lnTo>
                      <a:pt x="125" y="570"/>
                    </a:lnTo>
                    <a:lnTo>
                      <a:pt x="126" y="557"/>
                    </a:lnTo>
                    <a:lnTo>
                      <a:pt x="130" y="533"/>
                    </a:lnTo>
                    <a:lnTo>
                      <a:pt x="133" y="508"/>
                    </a:lnTo>
                    <a:lnTo>
                      <a:pt x="136" y="486"/>
                    </a:lnTo>
                    <a:lnTo>
                      <a:pt x="139" y="464"/>
                    </a:lnTo>
                    <a:lnTo>
                      <a:pt x="143" y="441"/>
                    </a:lnTo>
                    <a:lnTo>
                      <a:pt x="144" y="425"/>
                    </a:lnTo>
                    <a:lnTo>
                      <a:pt x="144" y="412"/>
                    </a:lnTo>
                    <a:lnTo>
                      <a:pt x="145" y="396"/>
                    </a:lnTo>
                    <a:lnTo>
                      <a:pt x="144" y="378"/>
                    </a:lnTo>
                    <a:lnTo>
                      <a:pt x="142" y="368"/>
                    </a:lnTo>
                    <a:lnTo>
                      <a:pt x="137" y="353"/>
                    </a:lnTo>
                    <a:lnTo>
                      <a:pt x="133" y="334"/>
                    </a:lnTo>
                    <a:lnTo>
                      <a:pt x="125" y="348"/>
                    </a:lnTo>
                    <a:lnTo>
                      <a:pt x="116" y="363"/>
                    </a:lnTo>
                    <a:lnTo>
                      <a:pt x="108" y="378"/>
                    </a:lnTo>
                    <a:lnTo>
                      <a:pt x="103" y="395"/>
                    </a:lnTo>
                    <a:lnTo>
                      <a:pt x="98" y="413"/>
                    </a:lnTo>
                    <a:lnTo>
                      <a:pt x="94" y="427"/>
                    </a:lnTo>
                    <a:lnTo>
                      <a:pt x="92" y="444"/>
                    </a:lnTo>
                    <a:lnTo>
                      <a:pt x="88" y="464"/>
                    </a:lnTo>
                    <a:lnTo>
                      <a:pt x="85" y="486"/>
                    </a:lnTo>
                    <a:lnTo>
                      <a:pt x="82" y="504"/>
                    </a:lnTo>
                    <a:lnTo>
                      <a:pt x="79" y="526"/>
                    </a:lnTo>
                    <a:lnTo>
                      <a:pt x="77" y="543"/>
                    </a:lnTo>
                    <a:lnTo>
                      <a:pt x="72" y="562"/>
                    </a:lnTo>
                    <a:lnTo>
                      <a:pt x="69" y="580"/>
                    </a:lnTo>
                    <a:lnTo>
                      <a:pt x="65" y="593"/>
                    </a:lnTo>
                    <a:lnTo>
                      <a:pt x="56" y="606"/>
                    </a:lnTo>
                    <a:lnTo>
                      <a:pt x="46" y="621"/>
                    </a:lnTo>
                    <a:lnTo>
                      <a:pt x="34" y="635"/>
                    </a:lnTo>
                    <a:lnTo>
                      <a:pt x="22" y="649"/>
                    </a:lnTo>
                    <a:lnTo>
                      <a:pt x="12" y="656"/>
                    </a:lnTo>
                    <a:lnTo>
                      <a:pt x="5" y="649"/>
                    </a:lnTo>
                    <a:lnTo>
                      <a:pt x="5" y="613"/>
                    </a:lnTo>
                    <a:lnTo>
                      <a:pt x="5" y="649"/>
                    </a:lnTo>
                    <a:lnTo>
                      <a:pt x="5" y="613"/>
                    </a:lnTo>
                    <a:lnTo>
                      <a:pt x="5" y="578"/>
                    </a:lnTo>
                    <a:lnTo>
                      <a:pt x="11" y="564"/>
                    </a:lnTo>
                    <a:lnTo>
                      <a:pt x="21" y="546"/>
                    </a:lnTo>
                    <a:lnTo>
                      <a:pt x="29" y="530"/>
                    </a:lnTo>
                    <a:lnTo>
                      <a:pt x="37" y="512"/>
                    </a:lnTo>
                    <a:lnTo>
                      <a:pt x="45" y="496"/>
                    </a:lnTo>
                    <a:lnTo>
                      <a:pt x="54" y="478"/>
                    </a:lnTo>
                    <a:lnTo>
                      <a:pt x="60" y="461"/>
                    </a:lnTo>
                    <a:lnTo>
                      <a:pt x="67" y="444"/>
                    </a:lnTo>
                    <a:lnTo>
                      <a:pt x="74" y="427"/>
                    </a:lnTo>
                    <a:lnTo>
                      <a:pt x="77" y="415"/>
                    </a:lnTo>
                    <a:lnTo>
                      <a:pt x="83" y="402"/>
                    </a:lnTo>
                    <a:lnTo>
                      <a:pt x="88" y="386"/>
                    </a:lnTo>
                    <a:lnTo>
                      <a:pt x="94" y="374"/>
                    </a:lnTo>
                    <a:lnTo>
                      <a:pt x="91" y="364"/>
                    </a:lnTo>
                    <a:lnTo>
                      <a:pt x="89" y="352"/>
                    </a:lnTo>
                    <a:lnTo>
                      <a:pt x="90" y="342"/>
                    </a:lnTo>
                    <a:lnTo>
                      <a:pt x="93" y="330"/>
                    </a:lnTo>
                    <a:lnTo>
                      <a:pt x="77" y="328"/>
                    </a:lnTo>
                    <a:lnTo>
                      <a:pt x="57" y="324"/>
                    </a:lnTo>
                    <a:lnTo>
                      <a:pt x="40" y="333"/>
                    </a:lnTo>
                    <a:lnTo>
                      <a:pt x="24" y="340"/>
                    </a:lnTo>
                    <a:lnTo>
                      <a:pt x="7" y="347"/>
                    </a:lnTo>
                    <a:lnTo>
                      <a:pt x="5" y="329"/>
                    </a:lnTo>
                    <a:lnTo>
                      <a:pt x="5" y="293"/>
                    </a:lnTo>
                    <a:lnTo>
                      <a:pt x="5" y="329"/>
                    </a:lnTo>
                    <a:lnTo>
                      <a:pt x="5" y="293"/>
                    </a:lnTo>
                    <a:lnTo>
                      <a:pt x="11" y="293"/>
                    </a:lnTo>
                    <a:lnTo>
                      <a:pt x="29" y="287"/>
                    </a:lnTo>
                    <a:lnTo>
                      <a:pt x="33" y="278"/>
                    </a:lnTo>
                    <a:lnTo>
                      <a:pt x="37" y="270"/>
                    </a:lnTo>
                    <a:lnTo>
                      <a:pt x="41" y="261"/>
                    </a:lnTo>
                    <a:lnTo>
                      <a:pt x="40" y="258"/>
                    </a:lnTo>
                    <a:lnTo>
                      <a:pt x="29" y="247"/>
                    </a:lnTo>
                    <a:lnTo>
                      <a:pt x="13" y="235"/>
                    </a:lnTo>
                    <a:lnTo>
                      <a:pt x="0" y="223"/>
                    </a:lnTo>
                    <a:lnTo>
                      <a:pt x="5" y="222"/>
                    </a:lnTo>
                    <a:lnTo>
                      <a:pt x="5" y="187"/>
                    </a:lnTo>
                    <a:lnTo>
                      <a:pt x="3" y="184"/>
                    </a:lnTo>
                    <a:lnTo>
                      <a:pt x="24" y="197"/>
                    </a:lnTo>
                    <a:lnTo>
                      <a:pt x="41" y="209"/>
                    </a:lnTo>
                    <a:lnTo>
                      <a:pt x="52" y="218"/>
                    </a:lnTo>
                    <a:lnTo>
                      <a:pt x="61" y="229"/>
                    </a:lnTo>
                    <a:lnTo>
                      <a:pt x="75" y="244"/>
                    </a:lnTo>
                    <a:lnTo>
                      <a:pt x="87" y="256"/>
                    </a:lnTo>
                    <a:lnTo>
                      <a:pt x="98" y="267"/>
                    </a:lnTo>
                    <a:lnTo>
                      <a:pt x="113" y="281"/>
                    </a:lnTo>
                    <a:lnTo>
                      <a:pt x="119" y="276"/>
                    </a:lnTo>
                    <a:lnTo>
                      <a:pt x="126" y="265"/>
                    </a:lnTo>
                    <a:lnTo>
                      <a:pt x="133" y="256"/>
                    </a:lnTo>
                    <a:lnTo>
                      <a:pt x="129" y="247"/>
                    </a:lnTo>
                    <a:lnTo>
                      <a:pt x="119" y="233"/>
                    </a:lnTo>
                    <a:lnTo>
                      <a:pt x="109" y="219"/>
                    </a:lnTo>
                    <a:lnTo>
                      <a:pt x="98" y="206"/>
                    </a:lnTo>
                    <a:lnTo>
                      <a:pt x="87" y="194"/>
                    </a:lnTo>
                    <a:lnTo>
                      <a:pt x="68" y="178"/>
                    </a:lnTo>
                    <a:lnTo>
                      <a:pt x="52" y="162"/>
                    </a:lnTo>
                    <a:lnTo>
                      <a:pt x="38" y="150"/>
                    </a:lnTo>
                    <a:lnTo>
                      <a:pt x="26" y="139"/>
                    </a:lnTo>
                    <a:lnTo>
                      <a:pt x="13" y="126"/>
                    </a:lnTo>
                    <a:lnTo>
                      <a:pt x="5" y="116"/>
                    </a:lnTo>
                    <a:lnTo>
                      <a:pt x="5" y="80"/>
                    </a:lnTo>
                    <a:lnTo>
                      <a:pt x="5" y="116"/>
                    </a:lnTo>
                    <a:lnTo>
                      <a:pt x="5" y="80"/>
                    </a:lnTo>
                    <a:lnTo>
                      <a:pt x="5" y="96"/>
                    </a:lnTo>
                    <a:lnTo>
                      <a:pt x="5" y="86"/>
                    </a:lnTo>
                    <a:lnTo>
                      <a:pt x="10" y="99"/>
                    </a:lnTo>
                    <a:lnTo>
                      <a:pt x="25" y="113"/>
                    </a:lnTo>
                    <a:lnTo>
                      <a:pt x="37" y="126"/>
                    </a:lnTo>
                    <a:lnTo>
                      <a:pt x="54" y="144"/>
                    </a:lnTo>
                    <a:lnTo>
                      <a:pt x="65" y="155"/>
                    </a:lnTo>
                    <a:lnTo>
                      <a:pt x="79" y="170"/>
                    </a:lnTo>
                    <a:lnTo>
                      <a:pt x="92" y="190"/>
                    </a:lnTo>
                    <a:lnTo>
                      <a:pt x="104" y="205"/>
                    </a:lnTo>
                    <a:lnTo>
                      <a:pt x="115" y="221"/>
                    </a:lnTo>
                    <a:lnTo>
                      <a:pt x="131" y="247"/>
                    </a:lnTo>
                    <a:lnTo>
                      <a:pt x="137" y="261"/>
                    </a:lnTo>
                    <a:lnTo>
                      <a:pt x="141" y="270"/>
                    </a:lnTo>
                    <a:lnTo>
                      <a:pt x="149" y="256"/>
                    </a:lnTo>
                    <a:lnTo>
                      <a:pt x="160" y="241"/>
                    </a:lnTo>
                    <a:lnTo>
                      <a:pt x="172" y="226"/>
                    </a:lnTo>
                    <a:lnTo>
                      <a:pt x="182" y="211"/>
                    </a:lnTo>
                    <a:lnTo>
                      <a:pt x="192" y="197"/>
                    </a:lnTo>
                    <a:lnTo>
                      <a:pt x="202" y="184"/>
                    </a:lnTo>
                    <a:lnTo>
                      <a:pt x="213" y="172"/>
                    </a:lnTo>
                    <a:lnTo>
                      <a:pt x="227" y="156"/>
                    </a:lnTo>
                    <a:lnTo>
                      <a:pt x="242" y="140"/>
                    </a:lnTo>
                    <a:lnTo>
                      <a:pt x="256" y="122"/>
                    </a:lnTo>
                    <a:lnTo>
                      <a:pt x="271" y="104"/>
                    </a:lnTo>
                    <a:lnTo>
                      <a:pt x="282" y="89"/>
                    </a:lnTo>
                    <a:lnTo>
                      <a:pt x="296" y="71"/>
                    </a:lnTo>
                    <a:lnTo>
                      <a:pt x="307" y="59"/>
                    </a:lnTo>
                    <a:lnTo>
                      <a:pt x="321" y="47"/>
                    </a:lnTo>
                    <a:lnTo>
                      <a:pt x="333" y="38"/>
                    </a:lnTo>
                    <a:lnTo>
                      <a:pt x="343" y="27"/>
                    </a:lnTo>
                    <a:lnTo>
                      <a:pt x="353" y="12"/>
                    </a:lnTo>
                    <a:lnTo>
                      <a:pt x="362" y="0"/>
                    </a:lnTo>
                    <a:lnTo>
                      <a:pt x="360" y="10"/>
                    </a:lnTo>
                    <a:lnTo>
                      <a:pt x="358" y="24"/>
                    </a:lnTo>
                    <a:lnTo>
                      <a:pt x="355" y="39"/>
                    </a:lnTo>
                    <a:lnTo>
                      <a:pt x="348" y="53"/>
                    </a:lnTo>
                    <a:lnTo>
                      <a:pt x="340" y="66"/>
                    </a:lnTo>
                    <a:lnTo>
                      <a:pt x="327" y="85"/>
                    </a:lnTo>
                    <a:lnTo>
                      <a:pt x="317" y="101"/>
                    </a:lnTo>
                    <a:lnTo>
                      <a:pt x="305" y="121"/>
                    </a:lnTo>
                    <a:lnTo>
                      <a:pt x="292" y="137"/>
                    </a:lnTo>
                    <a:lnTo>
                      <a:pt x="278" y="156"/>
                    </a:lnTo>
                    <a:lnTo>
                      <a:pt x="266" y="170"/>
                    </a:lnTo>
                  </a:path>
                </a:pathLst>
              </a:custGeom>
              <a:solidFill>
                <a:srgbClr val="037C03"/>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9245" name="Group 8"/>
              <p:cNvGrpSpPr>
                <a:grpSpLocks/>
              </p:cNvGrpSpPr>
              <p:nvPr/>
            </p:nvGrpSpPr>
            <p:grpSpPr bwMode="auto">
              <a:xfrm>
                <a:off x="48" y="3440"/>
                <a:ext cx="1027" cy="657"/>
                <a:chOff x="48" y="3440"/>
                <a:chExt cx="1027" cy="657"/>
              </a:xfrm>
            </p:grpSpPr>
            <p:sp>
              <p:nvSpPr>
                <p:cNvPr id="9247" name="Freeform 9"/>
                <p:cNvSpPr>
                  <a:spLocks/>
                </p:cNvSpPr>
                <p:nvPr/>
              </p:nvSpPr>
              <p:spPr bwMode="ltGray">
                <a:xfrm>
                  <a:off x="145" y="3440"/>
                  <a:ext cx="930" cy="612"/>
                </a:xfrm>
                <a:custGeom>
                  <a:avLst/>
                  <a:gdLst>
                    <a:gd name="T0" fmla="*/ 354 w 930"/>
                    <a:gd name="T1" fmla="*/ 77 h 612"/>
                    <a:gd name="T2" fmla="*/ 429 w 930"/>
                    <a:gd name="T3" fmla="*/ 26 h 612"/>
                    <a:gd name="T4" fmla="*/ 519 w 930"/>
                    <a:gd name="T5" fmla="*/ 6 h 612"/>
                    <a:gd name="T6" fmla="*/ 619 w 930"/>
                    <a:gd name="T7" fmla="*/ 5 h 612"/>
                    <a:gd name="T8" fmla="*/ 644 w 930"/>
                    <a:gd name="T9" fmla="*/ 13 h 612"/>
                    <a:gd name="T10" fmla="*/ 577 w 930"/>
                    <a:gd name="T11" fmla="*/ 27 h 612"/>
                    <a:gd name="T12" fmla="*/ 500 w 930"/>
                    <a:gd name="T13" fmla="*/ 47 h 612"/>
                    <a:gd name="T14" fmla="*/ 413 w 930"/>
                    <a:gd name="T15" fmla="*/ 99 h 612"/>
                    <a:gd name="T16" fmla="*/ 406 w 930"/>
                    <a:gd name="T17" fmla="*/ 169 h 612"/>
                    <a:gd name="T18" fmla="*/ 534 w 930"/>
                    <a:gd name="T19" fmla="*/ 126 h 612"/>
                    <a:gd name="T20" fmla="*/ 639 w 930"/>
                    <a:gd name="T21" fmla="*/ 121 h 612"/>
                    <a:gd name="T22" fmla="*/ 750 w 930"/>
                    <a:gd name="T23" fmla="*/ 130 h 612"/>
                    <a:gd name="T24" fmla="*/ 882 w 930"/>
                    <a:gd name="T25" fmla="*/ 143 h 612"/>
                    <a:gd name="T26" fmla="*/ 884 w 930"/>
                    <a:gd name="T27" fmla="*/ 144 h 612"/>
                    <a:gd name="T28" fmla="*/ 757 w 930"/>
                    <a:gd name="T29" fmla="*/ 149 h 612"/>
                    <a:gd name="T30" fmla="*/ 640 w 930"/>
                    <a:gd name="T31" fmla="*/ 151 h 612"/>
                    <a:gd name="T32" fmla="*/ 539 w 930"/>
                    <a:gd name="T33" fmla="*/ 162 h 612"/>
                    <a:gd name="T34" fmla="*/ 425 w 930"/>
                    <a:gd name="T35" fmla="*/ 186 h 612"/>
                    <a:gd name="T36" fmla="*/ 471 w 930"/>
                    <a:gd name="T37" fmla="*/ 222 h 612"/>
                    <a:gd name="T38" fmla="*/ 504 w 930"/>
                    <a:gd name="T39" fmla="*/ 256 h 612"/>
                    <a:gd name="T40" fmla="*/ 390 w 930"/>
                    <a:gd name="T41" fmla="*/ 224 h 612"/>
                    <a:gd name="T42" fmla="*/ 367 w 930"/>
                    <a:gd name="T43" fmla="*/ 244 h 612"/>
                    <a:gd name="T44" fmla="*/ 491 w 930"/>
                    <a:gd name="T45" fmla="*/ 261 h 612"/>
                    <a:gd name="T46" fmla="*/ 597 w 930"/>
                    <a:gd name="T47" fmla="*/ 283 h 612"/>
                    <a:gd name="T48" fmla="*/ 680 w 930"/>
                    <a:gd name="T49" fmla="*/ 341 h 612"/>
                    <a:gd name="T50" fmla="*/ 743 w 930"/>
                    <a:gd name="T51" fmla="*/ 421 h 612"/>
                    <a:gd name="T52" fmla="*/ 730 w 930"/>
                    <a:gd name="T53" fmla="*/ 434 h 612"/>
                    <a:gd name="T54" fmla="*/ 644 w 930"/>
                    <a:gd name="T55" fmla="*/ 384 h 612"/>
                    <a:gd name="T56" fmla="*/ 550 w 930"/>
                    <a:gd name="T57" fmla="*/ 329 h 612"/>
                    <a:gd name="T58" fmla="*/ 448 w 930"/>
                    <a:gd name="T59" fmla="*/ 291 h 612"/>
                    <a:gd name="T60" fmla="*/ 383 w 930"/>
                    <a:gd name="T61" fmla="*/ 279 h 612"/>
                    <a:gd name="T62" fmla="*/ 437 w 930"/>
                    <a:gd name="T63" fmla="*/ 340 h 612"/>
                    <a:gd name="T64" fmla="*/ 505 w 930"/>
                    <a:gd name="T65" fmla="*/ 421 h 612"/>
                    <a:gd name="T66" fmla="*/ 542 w 930"/>
                    <a:gd name="T67" fmla="*/ 494 h 612"/>
                    <a:gd name="T68" fmla="*/ 540 w 930"/>
                    <a:gd name="T69" fmla="*/ 562 h 612"/>
                    <a:gd name="T70" fmla="*/ 492 w 930"/>
                    <a:gd name="T71" fmla="*/ 487 h 612"/>
                    <a:gd name="T72" fmla="*/ 441 w 930"/>
                    <a:gd name="T73" fmla="*/ 405 h 612"/>
                    <a:gd name="T74" fmla="*/ 384 w 930"/>
                    <a:gd name="T75" fmla="*/ 333 h 612"/>
                    <a:gd name="T76" fmla="*/ 333 w 930"/>
                    <a:gd name="T77" fmla="*/ 268 h 612"/>
                    <a:gd name="T78" fmla="*/ 244 w 930"/>
                    <a:gd name="T79" fmla="*/ 305 h 612"/>
                    <a:gd name="T80" fmla="*/ 171 w 930"/>
                    <a:gd name="T81" fmla="*/ 397 h 612"/>
                    <a:gd name="T82" fmla="*/ 109 w 930"/>
                    <a:gd name="T83" fmla="*/ 490 h 612"/>
                    <a:gd name="T84" fmla="*/ 40 w 930"/>
                    <a:gd name="T85" fmla="*/ 576 h 612"/>
                    <a:gd name="T86" fmla="*/ 19 w 930"/>
                    <a:gd name="T87" fmla="*/ 566 h 612"/>
                    <a:gd name="T88" fmla="*/ 101 w 930"/>
                    <a:gd name="T89" fmla="*/ 458 h 612"/>
                    <a:gd name="T90" fmla="*/ 174 w 930"/>
                    <a:gd name="T91" fmla="*/ 373 h 612"/>
                    <a:gd name="T92" fmla="*/ 238 w 930"/>
                    <a:gd name="T93" fmla="*/ 291 h 612"/>
                    <a:gd name="T94" fmla="*/ 295 w 930"/>
                    <a:gd name="T95" fmla="*/ 226 h 612"/>
                    <a:gd name="T96" fmla="*/ 211 w 930"/>
                    <a:gd name="T97" fmla="*/ 150 h 612"/>
                    <a:gd name="T98" fmla="*/ 93 w 930"/>
                    <a:gd name="T99" fmla="*/ 108 h 612"/>
                    <a:gd name="T100" fmla="*/ 44 w 930"/>
                    <a:gd name="T101" fmla="*/ 86 h 612"/>
                    <a:gd name="T102" fmla="*/ 134 w 930"/>
                    <a:gd name="T103" fmla="*/ 110 h 612"/>
                    <a:gd name="T104" fmla="*/ 259 w 930"/>
                    <a:gd name="T105" fmla="*/ 163 h 6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30" h="612">
                      <a:moveTo>
                        <a:pt x="293" y="156"/>
                      </a:moveTo>
                      <a:lnTo>
                        <a:pt x="300" y="141"/>
                      </a:lnTo>
                      <a:lnTo>
                        <a:pt x="311" y="124"/>
                      </a:lnTo>
                      <a:lnTo>
                        <a:pt x="324" y="107"/>
                      </a:lnTo>
                      <a:lnTo>
                        <a:pt x="339" y="92"/>
                      </a:lnTo>
                      <a:lnTo>
                        <a:pt x="354" y="77"/>
                      </a:lnTo>
                      <a:lnTo>
                        <a:pt x="365" y="66"/>
                      </a:lnTo>
                      <a:lnTo>
                        <a:pt x="377" y="56"/>
                      </a:lnTo>
                      <a:lnTo>
                        <a:pt x="391" y="47"/>
                      </a:lnTo>
                      <a:lnTo>
                        <a:pt x="403" y="39"/>
                      </a:lnTo>
                      <a:lnTo>
                        <a:pt x="415" y="32"/>
                      </a:lnTo>
                      <a:lnTo>
                        <a:pt x="429" y="26"/>
                      </a:lnTo>
                      <a:lnTo>
                        <a:pt x="442" y="20"/>
                      </a:lnTo>
                      <a:lnTo>
                        <a:pt x="455" y="16"/>
                      </a:lnTo>
                      <a:lnTo>
                        <a:pt x="471" y="13"/>
                      </a:lnTo>
                      <a:lnTo>
                        <a:pt x="488" y="10"/>
                      </a:lnTo>
                      <a:lnTo>
                        <a:pt x="503" y="7"/>
                      </a:lnTo>
                      <a:lnTo>
                        <a:pt x="519" y="6"/>
                      </a:lnTo>
                      <a:lnTo>
                        <a:pt x="535" y="5"/>
                      </a:lnTo>
                      <a:lnTo>
                        <a:pt x="552" y="4"/>
                      </a:lnTo>
                      <a:lnTo>
                        <a:pt x="573" y="2"/>
                      </a:lnTo>
                      <a:lnTo>
                        <a:pt x="589" y="4"/>
                      </a:lnTo>
                      <a:lnTo>
                        <a:pt x="604" y="5"/>
                      </a:lnTo>
                      <a:lnTo>
                        <a:pt x="619" y="5"/>
                      </a:lnTo>
                      <a:lnTo>
                        <a:pt x="633" y="4"/>
                      </a:lnTo>
                      <a:lnTo>
                        <a:pt x="650" y="2"/>
                      </a:lnTo>
                      <a:lnTo>
                        <a:pt x="666" y="0"/>
                      </a:lnTo>
                      <a:lnTo>
                        <a:pt x="658" y="4"/>
                      </a:lnTo>
                      <a:lnTo>
                        <a:pt x="650" y="8"/>
                      </a:lnTo>
                      <a:lnTo>
                        <a:pt x="644" y="13"/>
                      </a:lnTo>
                      <a:lnTo>
                        <a:pt x="637" y="19"/>
                      </a:lnTo>
                      <a:lnTo>
                        <a:pt x="625" y="19"/>
                      </a:lnTo>
                      <a:lnTo>
                        <a:pt x="611" y="20"/>
                      </a:lnTo>
                      <a:lnTo>
                        <a:pt x="601" y="22"/>
                      </a:lnTo>
                      <a:lnTo>
                        <a:pt x="589" y="25"/>
                      </a:lnTo>
                      <a:lnTo>
                        <a:pt x="577" y="27"/>
                      </a:lnTo>
                      <a:lnTo>
                        <a:pt x="565" y="29"/>
                      </a:lnTo>
                      <a:lnTo>
                        <a:pt x="552" y="32"/>
                      </a:lnTo>
                      <a:lnTo>
                        <a:pt x="539" y="35"/>
                      </a:lnTo>
                      <a:lnTo>
                        <a:pt x="525" y="39"/>
                      </a:lnTo>
                      <a:lnTo>
                        <a:pt x="512" y="43"/>
                      </a:lnTo>
                      <a:lnTo>
                        <a:pt x="500" y="47"/>
                      </a:lnTo>
                      <a:lnTo>
                        <a:pt x="485" y="53"/>
                      </a:lnTo>
                      <a:lnTo>
                        <a:pt x="471" y="59"/>
                      </a:lnTo>
                      <a:lnTo>
                        <a:pt x="456" y="66"/>
                      </a:lnTo>
                      <a:lnTo>
                        <a:pt x="442" y="74"/>
                      </a:lnTo>
                      <a:lnTo>
                        <a:pt x="426" y="86"/>
                      </a:lnTo>
                      <a:lnTo>
                        <a:pt x="413" y="99"/>
                      </a:lnTo>
                      <a:lnTo>
                        <a:pt x="400" y="116"/>
                      </a:lnTo>
                      <a:lnTo>
                        <a:pt x="385" y="138"/>
                      </a:lnTo>
                      <a:lnTo>
                        <a:pt x="371" y="162"/>
                      </a:lnTo>
                      <a:lnTo>
                        <a:pt x="354" y="191"/>
                      </a:lnTo>
                      <a:lnTo>
                        <a:pt x="382" y="179"/>
                      </a:lnTo>
                      <a:lnTo>
                        <a:pt x="406" y="169"/>
                      </a:lnTo>
                      <a:lnTo>
                        <a:pt x="438" y="155"/>
                      </a:lnTo>
                      <a:lnTo>
                        <a:pt x="471" y="141"/>
                      </a:lnTo>
                      <a:lnTo>
                        <a:pt x="485" y="138"/>
                      </a:lnTo>
                      <a:lnTo>
                        <a:pt x="500" y="133"/>
                      </a:lnTo>
                      <a:lnTo>
                        <a:pt x="516" y="130"/>
                      </a:lnTo>
                      <a:lnTo>
                        <a:pt x="534" y="126"/>
                      </a:lnTo>
                      <a:lnTo>
                        <a:pt x="553" y="123"/>
                      </a:lnTo>
                      <a:lnTo>
                        <a:pt x="570" y="122"/>
                      </a:lnTo>
                      <a:lnTo>
                        <a:pt x="584" y="121"/>
                      </a:lnTo>
                      <a:lnTo>
                        <a:pt x="605" y="119"/>
                      </a:lnTo>
                      <a:lnTo>
                        <a:pt x="624" y="120"/>
                      </a:lnTo>
                      <a:lnTo>
                        <a:pt x="639" y="121"/>
                      </a:lnTo>
                      <a:lnTo>
                        <a:pt x="659" y="123"/>
                      </a:lnTo>
                      <a:lnTo>
                        <a:pt x="677" y="124"/>
                      </a:lnTo>
                      <a:lnTo>
                        <a:pt x="695" y="125"/>
                      </a:lnTo>
                      <a:lnTo>
                        <a:pt x="713" y="127"/>
                      </a:lnTo>
                      <a:lnTo>
                        <a:pt x="731" y="128"/>
                      </a:lnTo>
                      <a:lnTo>
                        <a:pt x="750" y="130"/>
                      </a:lnTo>
                      <a:lnTo>
                        <a:pt x="769" y="131"/>
                      </a:lnTo>
                      <a:lnTo>
                        <a:pt x="787" y="133"/>
                      </a:lnTo>
                      <a:lnTo>
                        <a:pt x="808" y="135"/>
                      </a:lnTo>
                      <a:lnTo>
                        <a:pt x="830" y="137"/>
                      </a:lnTo>
                      <a:lnTo>
                        <a:pt x="850" y="139"/>
                      </a:lnTo>
                      <a:lnTo>
                        <a:pt x="882" y="143"/>
                      </a:lnTo>
                      <a:lnTo>
                        <a:pt x="893" y="142"/>
                      </a:lnTo>
                      <a:lnTo>
                        <a:pt x="901" y="143"/>
                      </a:lnTo>
                      <a:lnTo>
                        <a:pt x="911" y="146"/>
                      </a:lnTo>
                      <a:lnTo>
                        <a:pt x="929" y="151"/>
                      </a:lnTo>
                      <a:lnTo>
                        <a:pt x="898" y="146"/>
                      </a:lnTo>
                      <a:lnTo>
                        <a:pt x="884" y="144"/>
                      </a:lnTo>
                      <a:lnTo>
                        <a:pt x="870" y="144"/>
                      </a:lnTo>
                      <a:lnTo>
                        <a:pt x="842" y="146"/>
                      </a:lnTo>
                      <a:lnTo>
                        <a:pt x="823" y="147"/>
                      </a:lnTo>
                      <a:lnTo>
                        <a:pt x="798" y="148"/>
                      </a:lnTo>
                      <a:lnTo>
                        <a:pt x="777" y="148"/>
                      </a:lnTo>
                      <a:lnTo>
                        <a:pt x="757" y="149"/>
                      </a:lnTo>
                      <a:lnTo>
                        <a:pt x="738" y="150"/>
                      </a:lnTo>
                      <a:lnTo>
                        <a:pt x="720" y="148"/>
                      </a:lnTo>
                      <a:lnTo>
                        <a:pt x="699" y="147"/>
                      </a:lnTo>
                      <a:lnTo>
                        <a:pt x="677" y="148"/>
                      </a:lnTo>
                      <a:lnTo>
                        <a:pt x="658" y="150"/>
                      </a:lnTo>
                      <a:lnTo>
                        <a:pt x="640" y="151"/>
                      </a:lnTo>
                      <a:lnTo>
                        <a:pt x="620" y="152"/>
                      </a:lnTo>
                      <a:lnTo>
                        <a:pt x="605" y="152"/>
                      </a:lnTo>
                      <a:lnTo>
                        <a:pt x="586" y="153"/>
                      </a:lnTo>
                      <a:lnTo>
                        <a:pt x="570" y="156"/>
                      </a:lnTo>
                      <a:lnTo>
                        <a:pt x="554" y="159"/>
                      </a:lnTo>
                      <a:lnTo>
                        <a:pt x="539" y="162"/>
                      </a:lnTo>
                      <a:lnTo>
                        <a:pt x="522" y="165"/>
                      </a:lnTo>
                      <a:lnTo>
                        <a:pt x="505" y="169"/>
                      </a:lnTo>
                      <a:lnTo>
                        <a:pt x="486" y="173"/>
                      </a:lnTo>
                      <a:lnTo>
                        <a:pt x="471" y="176"/>
                      </a:lnTo>
                      <a:lnTo>
                        <a:pt x="442" y="183"/>
                      </a:lnTo>
                      <a:lnTo>
                        <a:pt x="425" y="186"/>
                      </a:lnTo>
                      <a:lnTo>
                        <a:pt x="400" y="195"/>
                      </a:lnTo>
                      <a:lnTo>
                        <a:pt x="365" y="207"/>
                      </a:lnTo>
                      <a:lnTo>
                        <a:pt x="402" y="210"/>
                      </a:lnTo>
                      <a:lnTo>
                        <a:pt x="443" y="212"/>
                      </a:lnTo>
                      <a:lnTo>
                        <a:pt x="451" y="213"/>
                      </a:lnTo>
                      <a:lnTo>
                        <a:pt x="471" y="222"/>
                      </a:lnTo>
                      <a:lnTo>
                        <a:pt x="484" y="227"/>
                      </a:lnTo>
                      <a:lnTo>
                        <a:pt x="496" y="232"/>
                      </a:lnTo>
                      <a:lnTo>
                        <a:pt x="498" y="235"/>
                      </a:lnTo>
                      <a:lnTo>
                        <a:pt x="505" y="246"/>
                      </a:lnTo>
                      <a:lnTo>
                        <a:pt x="519" y="263"/>
                      </a:lnTo>
                      <a:lnTo>
                        <a:pt x="504" y="256"/>
                      </a:lnTo>
                      <a:lnTo>
                        <a:pt x="486" y="247"/>
                      </a:lnTo>
                      <a:lnTo>
                        <a:pt x="471" y="243"/>
                      </a:lnTo>
                      <a:lnTo>
                        <a:pt x="443" y="237"/>
                      </a:lnTo>
                      <a:lnTo>
                        <a:pt x="422" y="232"/>
                      </a:lnTo>
                      <a:lnTo>
                        <a:pt x="402" y="227"/>
                      </a:lnTo>
                      <a:lnTo>
                        <a:pt x="390" y="224"/>
                      </a:lnTo>
                      <a:lnTo>
                        <a:pt x="366" y="227"/>
                      </a:lnTo>
                      <a:lnTo>
                        <a:pt x="350" y="229"/>
                      </a:lnTo>
                      <a:lnTo>
                        <a:pt x="330" y="232"/>
                      </a:lnTo>
                      <a:lnTo>
                        <a:pt x="340" y="235"/>
                      </a:lnTo>
                      <a:lnTo>
                        <a:pt x="352" y="238"/>
                      </a:lnTo>
                      <a:lnTo>
                        <a:pt x="367" y="244"/>
                      </a:lnTo>
                      <a:lnTo>
                        <a:pt x="385" y="243"/>
                      </a:lnTo>
                      <a:lnTo>
                        <a:pt x="414" y="244"/>
                      </a:lnTo>
                      <a:lnTo>
                        <a:pt x="431" y="247"/>
                      </a:lnTo>
                      <a:lnTo>
                        <a:pt x="455" y="252"/>
                      </a:lnTo>
                      <a:lnTo>
                        <a:pt x="471" y="257"/>
                      </a:lnTo>
                      <a:lnTo>
                        <a:pt x="491" y="261"/>
                      </a:lnTo>
                      <a:lnTo>
                        <a:pt x="513" y="266"/>
                      </a:lnTo>
                      <a:lnTo>
                        <a:pt x="533" y="271"/>
                      </a:lnTo>
                      <a:lnTo>
                        <a:pt x="550" y="273"/>
                      </a:lnTo>
                      <a:lnTo>
                        <a:pt x="565" y="275"/>
                      </a:lnTo>
                      <a:lnTo>
                        <a:pt x="579" y="279"/>
                      </a:lnTo>
                      <a:lnTo>
                        <a:pt x="597" y="283"/>
                      </a:lnTo>
                      <a:lnTo>
                        <a:pt x="616" y="290"/>
                      </a:lnTo>
                      <a:lnTo>
                        <a:pt x="634" y="297"/>
                      </a:lnTo>
                      <a:lnTo>
                        <a:pt x="642" y="303"/>
                      </a:lnTo>
                      <a:lnTo>
                        <a:pt x="654" y="315"/>
                      </a:lnTo>
                      <a:lnTo>
                        <a:pt x="670" y="329"/>
                      </a:lnTo>
                      <a:lnTo>
                        <a:pt x="680" y="341"/>
                      </a:lnTo>
                      <a:lnTo>
                        <a:pt x="691" y="354"/>
                      </a:lnTo>
                      <a:lnTo>
                        <a:pt x="701" y="367"/>
                      </a:lnTo>
                      <a:lnTo>
                        <a:pt x="711" y="380"/>
                      </a:lnTo>
                      <a:lnTo>
                        <a:pt x="720" y="392"/>
                      </a:lnTo>
                      <a:lnTo>
                        <a:pt x="731" y="405"/>
                      </a:lnTo>
                      <a:lnTo>
                        <a:pt x="743" y="421"/>
                      </a:lnTo>
                      <a:lnTo>
                        <a:pt x="754" y="436"/>
                      </a:lnTo>
                      <a:lnTo>
                        <a:pt x="765" y="449"/>
                      </a:lnTo>
                      <a:lnTo>
                        <a:pt x="780" y="463"/>
                      </a:lnTo>
                      <a:lnTo>
                        <a:pt x="761" y="451"/>
                      </a:lnTo>
                      <a:lnTo>
                        <a:pt x="748" y="444"/>
                      </a:lnTo>
                      <a:lnTo>
                        <a:pt x="730" y="434"/>
                      </a:lnTo>
                      <a:lnTo>
                        <a:pt x="713" y="424"/>
                      </a:lnTo>
                      <a:lnTo>
                        <a:pt x="699" y="414"/>
                      </a:lnTo>
                      <a:lnTo>
                        <a:pt x="685" y="406"/>
                      </a:lnTo>
                      <a:lnTo>
                        <a:pt x="672" y="399"/>
                      </a:lnTo>
                      <a:lnTo>
                        <a:pt x="659" y="392"/>
                      </a:lnTo>
                      <a:lnTo>
                        <a:pt x="644" y="384"/>
                      </a:lnTo>
                      <a:lnTo>
                        <a:pt x="630" y="377"/>
                      </a:lnTo>
                      <a:lnTo>
                        <a:pt x="617" y="369"/>
                      </a:lnTo>
                      <a:lnTo>
                        <a:pt x="601" y="360"/>
                      </a:lnTo>
                      <a:lnTo>
                        <a:pt x="584" y="350"/>
                      </a:lnTo>
                      <a:lnTo>
                        <a:pt x="567" y="339"/>
                      </a:lnTo>
                      <a:lnTo>
                        <a:pt x="550" y="329"/>
                      </a:lnTo>
                      <a:lnTo>
                        <a:pt x="535" y="321"/>
                      </a:lnTo>
                      <a:lnTo>
                        <a:pt x="520" y="313"/>
                      </a:lnTo>
                      <a:lnTo>
                        <a:pt x="502" y="306"/>
                      </a:lnTo>
                      <a:lnTo>
                        <a:pt x="486" y="301"/>
                      </a:lnTo>
                      <a:lnTo>
                        <a:pt x="471" y="296"/>
                      </a:lnTo>
                      <a:lnTo>
                        <a:pt x="448" y="291"/>
                      </a:lnTo>
                      <a:lnTo>
                        <a:pt x="427" y="286"/>
                      </a:lnTo>
                      <a:lnTo>
                        <a:pt x="412" y="282"/>
                      </a:lnTo>
                      <a:lnTo>
                        <a:pt x="395" y="278"/>
                      </a:lnTo>
                      <a:lnTo>
                        <a:pt x="371" y="268"/>
                      </a:lnTo>
                      <a:lnTo>
                        <a:pt x="347" y="259"/>
                      </a:lnTo>
                      <a:lnTo>
                        <a:pt x="383" y="279"/>
                      </a:lnTo>
                      <a:lnTo>
                        <a:pt x="387" y="283"/>
                      </a:lnTo>
                      <a:lnTo>
                        <a:pt x="395" y="292"/>
                      </a:lnTo>
                      <a:lnTo>
                        <a:pt x="404" y="302"/>
                      </a:lnTo>
                      <a:lnTo>
                        <a:pt x="414" y="315"/>
                      </a:lnTo>
                      <a:lnTo>
                        <a:pt x="426" y="327"/>
                      </a:lnTo>
                      <a:lnTo>
                        <a:pt x="437" y="340"/>
                      </a:lnTo>
                      <a:lnTo>
                        <a:pt x="450" y="354"/>
                      </a:lnTo>
                      <a:lnTo>
                        <a:pt x="460" y="366"/>
                      </a:lnTo>
                      <a:lnTo>
                        <a:pt x="471" y="377"/>
                      </a:lnTo>
                      <a:lnTo>
                        <a:pt x="481" y="390"/>
                      </a:lnTo>
                      <a:lnTo>
                        <a:pt x="494" y="407"/>
                      </a:lnTo>
                      <a:lnTo>
                        <a:pt x="505" y="421"/>
                      </a:lnTo>
                      <a:lnTo>
                        <a:pt x="514" y="432"/>
                      </a:lnTo>
                      <a:lnTo>
                        <a:pt x="522" y="445"/>
                      </a:lnTo>
                      <a:lnTo>
                        <a:pt x="530" y="458"/>
                      </a:lnTo>
                      <a:lnTo>
                        <a:pt x="535" y="471"/>
                      </a:lnTo>
                      <a:lnTo>
                        <a:pt x="539" y="480"/>
                      </a:lnTo>
                      <a:lnTo>
                        <a:pt x="542" y="494"/>
                      </a:lnTo>
                      <a:lnTo>
                        <a:pt x="544" y="511"/>
                      </a:lnTo>
                      <a:lnTo>
                        <a:pt x="546" y="528"/>
                      </a:lnTo>
                      <a:lnTo>
                        <a:pt x="550" y="546"/>
                      </a:lnTo>
                      <a:lnTo>
                        <a:pt x="553" y="562"/>
                      </a:lnTo>
                      <a:lnTo>
                        <a:pt x="555" y="580"/>
                      </a:lnTo>
                      <a:lnTo>
                        <a:pt x="540" y="562"/>
                      </a:lnTo>
                      <a:lnTo>
                        <a:pt x="529" y="551"/>
                      </a:lnTo>
                      <a:lnTo>
                        <a:pt x="519" y="539"/>
                      </a:lnTo>
                      <a:lnTo>
                        <a:pt x="512" y="529"/>
                      </a:lnTo>
                      <a:lnTo>
                        <a:pt x="505" y="517"/>
                      </a:lnTo>
                      <a:lnTo>
                        <a:pt x="500" y="503"/>
                      </a:lnTo>
                      <a:lnTo>
                        <a:pt x="492" y="487"/>
                      </a:lnTo>
                      <a:lnTo>
                        <a:pt x="484" y="472"/>
                      </a:lnTo>
                      <a:lnTo>
                        <a:pt x="476" y="456"/>
                      </a:lnTo>
                      <a:lnTo>
                        <a:pt x="469" y="442"/>
                      </a:lnTo>
                      <a:lnTo>
                        <a:pt x="460" y="428"/>
                      </a:lnTo>
                      <a:lnTo>
                        <a:pt x="450" y="416"/>
                      </a:lnTo>
                      <a:lnTo>
                        <a:pt x="441" y="405"/>
                      </a:lnTo>
                      <a:lnTo>
                        <a:pt x="429" y="392"/>
                      </a:lnTo>
                      <a:lnTo>
                        <a:pt x="415" y="379"/>
                      </a:lnTo>
                      <a:lnTo>
                        <a:pt x="405" y="369"/>
                      </a:lnTo>
                      <a:lnTo>
                        <a:pt x="394" y="358"/>
                      </a:lnTo>
                      <a:lnTo>
                        <a:pt x="392" y="348"/>
                      </a:lnTo>
                      <a:lnTo>
                        <a:pt x="384" y="333"/>
                      </a:lnTo>
                      <a:lnTo>
                        <a:pt x="376" y="321"/>
                      </a:lnTo>
                      <a:lnTo>
                        <a:pt x="370" y="308"/>
                      </a:lnTo>
                      <a:lnTo>
                        <a:pt x="365" y="303"/>
                      </a:lnTo>
                      <a:lnTo>
                        <a:pt x="351" y="291"/>
                      </a:lnTo>
                      <a:lnTo>
                        <a:pt x="342" y="279"/>
                      </a:lnTo>
                      <a:lnTo>
                        <a:pt x="333" y="268"/>
                      </a:lnTo>
                      <a:lnTo>
                        <a:pt x="324" y="257"/>
                      </a:lnTo>
                      <a:lnTo>
                        <a:pt x="307" y="263"/>
                      </a:lnTo>
                      <a:lnTo>
                        <a:pt x="291" y="272"/>
                      </a:lnTo>
                      <a:lnTo>
                        <a:pt x="274" y="284"/>
                      </a:lnTo>
                      <a:lnTo>
                        <a:pt x="257" y="295"/>
                      </a:lnTo>
                      <a:lnTo>
                        <a:pt x="244" y="305"/>
                      </a:lnTo>
                      <a:lnTo>
                        <a:pt x="233" y="317"/>
                      </a:lnTo>
                      <a:lnTo>
                        <a:pt x="221" y="332"/>
                      </a:lnTo>
                      <a:lnTo>
                        <a:pt x="207" y="350"/>
                      </a:lnTo>
                      <a:lnTo>
                        <a:pt x="195" y="364"/>
                      </a:lnTo>
                      <a:lnTo>
                        <a:pt x="181" y="381"/>
                      </a:lnTo>
                      <a:lnTo>
                        <a:pt x="171" y="397"/>
                      </a:lnTo>
                      <a:lnTo>
                        <a:pt x="161" y="411"/>
                      </a:lnTo>
                      <a:lnTo>
                        <a:pt x="151" y="425"/>
                      </a:lnTo>
                      <a:lnTo>
                        <a:pt x="142" y="440"/>
                      </a:lnTo>
                      <a:lnTo>
                        <a:pt x="132" y="456"/>
                      </a:lnTo>
                      <a:lnTo>
                        <a:pt x="123" y="472"/>
                      </a:lnTo>
                      <a:lnTo>
                        <a:pt x="109" y="490"/>
                      </a:lnTo>
                      <a:lnTo>
                        <a:pt x="97" y="508"/>
                      </a:lnTo>
                      <a:lnTo>
                        <a:pt x="82" y="527"/>
                      </a:lnTo>
                      <a:lnTo>
                        <a:pt x="70" y="544"/>
                      </a:lnTo>
                      <a:lnTo>
                        <a:pt x="61" y="554"/>
                      </a:lnTo>
                      <a:lnTo>
                        <a:pt x="51" y="565"/>
                      </a:lnTo>
                      <a:lnTo>
                        <a:pt x="40" y="576"/>
                      </a:lnTo>
                      <a:lnTo>
                        <a:pt x="28" y="587"/>
                      </a:lnTo>
                      <a:lnTo>
                        <a:pt x="16" y="597"/>
                      </a:lnTo>
                      <a:lnTo>
                        <a:pt x="0" y="611"/>
                      </a:lnTo>
                      <a:lnTo>
                        <a:pt x="6" y="594"/>
                      </a:lnTo>
                      <a:lnTo>
                        <a:pt x="11" y="581"/>
                      </a:lnTo>
                      <a:lnTo>
                        <a:pt x="19" y="566"/>
                      </a:lnTo>
                      <a:lnTo>
                        <a:pt x="28" y="554"/>
                      </a:lnTo>
                      <a:lnTo>
                        <a:pt x="43" y="535"/>
                      </a:lnTo>
                      <a:lnTo>
                        <a:pt x="58" y="516"/>
                      </a:lnTo>
                      <a:lnTo>
                        <a:pt x="75" y="494"/>
                      </a:lnTo>
                      <a:lnTo>
                        <a:pt x="88" y="475"/>
                      </a:lnTo>
                      <a:lnTo>
                        <a:pt x="101" y="458"/>
                      </a:lnTo>
                      <a:lnTo>
                        <a:pt x="115" y="442"/>
                      </a:lnTo>
                      <a:lnTo>
                        <a:pt x="125" y="428"/>
                      </a:lnTo>
                      <a:lnTo>
                        <a:pt x="137" y="414"/>
                      </a:lnTo>
                      <a:lnTo>
                        <a:pt x="147" y="403"/>
                      </a:lnTo>
                      <a:lnTo>
                        <a:pt x="161" y="388"/>
                      </a:lnTo>
                      <a:lnTo>
                        <a:pt x="174" y="373"/>
                      </a:lnTo>
                      <a:lnTo>
                        <a:pt x="187" y="358"/>
                      </a:lnTo>
                      <a:lnTo>
                        <a:pt x="202" y="342"/>
                      </a:lnTo>
                      <a:lnTo>
                        <a:pt x="213" y="328"/>
                      </a:lnTo>
                      <a:lnTo>
                        <a:pt x="223" y="314"/>
                      </a:lnTo>
                      <a:lnTo>
                        <a:pt x="233" y="301"/>
                      </a:lnTo>
                      <a:lnTo>
                        <a:pt x="238" y="291"/>
                      </a:lnTo>
                      <a:lnTo>
                        <a:pt x="243" y="281"/>
                      </a:lnTo>
                      <a:lnTo>
                        <a:pt x="250" y="271"/>
                      </a:lnTo>
                      <a:lnTo>
                        <a:pt x="259" y="261"/>
                      </a:lnTo>
                      <a:lnTo>
                        <a:pt x="273" y="248"/>
                      </a:lnTo>
                      <a:lnTo>
                        <a:pt x="284" y="235"/>
                      </a:lnTo>
                      <a:lnTo>
                        <a:pt x="295" y="226"/>
                      </a:lnTo>
                      <a:lnTo>
                        <a:pt x="304" y="215"/>
                      </a:lnTo>
                      <a:lnTo>
                        <a:pt x="300" y="205"/>
                      </a:lnTo>
                      <a:lnTo>
                        <a:pt x="295" y="190"/>
                      </a:lnTo>
                      <a:lnTo>
                        <a:pt x="269" y="183"/>
                      </a:lnTo>
                      <a:lnTo>
                        <a:pt x="241" y="166"/>
                      </a:lnTo>
                      <a:lnTo>
                        <a:pt x="211" y="150"/>
                      </a:lnTo>
                      <a:lnTo>
                        <a:pt x="195" y="141"/>
                      </a:lnTo>
                      <a:lnTo>
                        <a:pt x="182" y="134"/>
                      </a:lnTo>
                      <a:lnTo>
                        <a:pt x="159" y="126"/>
                      </a:lnTo>
                      <a:lnTo>
                        <a:pt x="136" y="119"/>
                      </a:lnTo>
                      <a:lnTo>
                        <a:pt x="111" y="113"/>
                      </a:lnTo>
                      <a:lnTo>
                        <a:pt x="93" y="108"/>
                      </a:lnTo>
                      <a:lnTo>
                        <a:pt x="71" y="101"/>
                      </a:lnTo>
                      <a:lnTo>
                        <a:pt x="52" y="96"/>
                      </a:lnTo>
                      <a:lnTo>
                        <a:pt x="33" y="93"/>
                      </a:lnTo>
                      <a:lnTo>
                        <a:pt x="17" y="89"/>
                      </a:lnTo>
                      <a:lnTo>
                        <a:pt x="32" y="88"/>
                      </a:lnTo>
                      <a:lnTo>
                        <a:pt x="44" y="86"/>
                      </a:lnTo>
                      <a:lnTo>
                        <a:pt x="53" y="85"/>
                      </a:lnTo>
                      <a:lnTo>
                        <a:pt x="63" y="84"/>
                      </a:lnTo>
                      <a:lnTo>
                        <a:pt x="73" y="85"/>
                      </a:lnTo>
                      <a:lnTo>
                        <a:pt x="96" y="93"/>
                      </a:lnTo>
                      <a:lnTo>
                        <a:pt x="114" y="101"/>
                      </a:lnTo>
                      <a:lnTo>
                        <a:pt x="134" y="110"/>
                      </a:lnTo>
                      <a:lnTo>
                        <a:pt x="154" y="119"/>
                      </a:lnTo>
                      <a:lnTo>
                        <a:pt x="178" y="129"/>
                      </a:lnTo>
                      <a:lnTo>
                        <a:pt x="198" y="139"/>
                      </a:lnTo>
                      <a:lnTo>
                        <a:pt x="215" y="146"/>
                      </a:lnTo>
                      <a:lnTo>
                        <a:pt x="244" y="158"/>
                      </a:lnTo>
                      <a:lnTo>
                        <a:pt x="259" y="163"/>
                      </a:lnTo>
                      <a:lnTo>
                        <a:pt x="271" y="161"/>
                      </a:lnTo>
                      <a:lnTo>
                        <a:pt x="282" y="159"/>
                      </a:lnTo>
                      <a:lnTo>
                        <a:pt x="293" y="156"/>
                      </a:lnTo>
                    </a:path>
                  </a:pathLst>
                </a:custGeom>
                <a:solidFill>
                  <a:srgbClr val="037C03"/>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48" name="Freeform 10"/>
                <p:cNvSpPr>
                  <a:spLocks/>
                </p:cNvSpPr>
                <p:nvPr/>
              </p:nvSpPr>
              <p:spPr bwMode="ltGray">
                <a:xfrm>
                  <a:off x="462" y="3753"/>
                  <a:ext cx="83" cy="344"/>
                </a:xfrm>
                <a:custGeom>
                  <a:avLst/>
                  <a:gdLst>
                    <a:gd name="T0" fmla="*/ 45 w 83"/>
                    <a:gd name="T1" fmla="*/ 0 h 344"/>
                    <a:gd name="T2" fmla="*/ 54 w 83"/>
                    <a:gd name="T3" fmla="*/ 17 h 344"/>
                    <a:gd name="T4" fmla="*/ 61 w 83"/>
                    <a:gd name="T5" fmla="*/ 28 h 344"/>
                    <a:gd name="T6" fmla="*/ 74 w 83"/>
                    <a:gd name="T7" fmla="*/ 44 h 344"/>
                    <a:gd name="T8" fmla="*/ 78 w 83"/>
                    <a:gd name="T9" fmla="*/ 59 h 344"/>
                    <a:gd name="T10" fmla="*/ 81 w 83"/>
                    <a:gd name="T11" fmla="*/ 78 h 344"/>
                    <a:gd name="T12" fmla="*/ 81 w 83"/>
                    <a:gd name="T13" fmla="*/ 101 h 344"/>
                    <a:gd name="T14" fmla="*/ 82 w 83"/>
                    <a:gd name="T15" fmla="*/ 116 h 344"/>
                    <a:gd name="T16" fmla="*/ 81 w 83"/>
                    <a:gd name="T17" fmla="*/ 134 h 344"/>
                    <a:gd name="T18" fmla="*/ 78 w 83"/>
                    <a:gd name="T19" fmla="*/ 155 h 344"/>
                    <a:gd name="T20" fmla="*/ 75 w 83"/>
                    <a:gd name="T21" fmla="*/ 174 h 344"/>
                    <a:gd name="T22" fmla="*/ 69 w 83"/>
                    <a:gd name="T23" fmla="*/ 203 h 344"/>
                    <a:gd name="T24" fmla="*/ 63 w 83"/>
                    <a:gd name="T25" fmla="*/ 218 h 344"/>
                    <a:gd name="T26" fmla="*/ 53 w 83"/>
                    <a:gd name="T27" fmla="*/ 237 h 344"/>
                    <a:gd name="T28" fmla="*/ 39 w 83"/>
                    <a:gd name="T29" fmla="*/ 258 h 344"/>
                    <a:gd name="T30" fmla="*/ 28 w 83"/>
                    <a:gd name="T31" fmla="*/ 278 h 344"/>
                    <a:gd name="T32" fmla="*/ 17 w 83"/>
                    <a:gd name="T33" fmla="*/ 296 h 344"/>
                    <a:gd name="T34" fmla="*/ 8 w 83"/>
                    <a:gd name="T35" fmla="*/ 312 h 344"/>
                    <a:gd name="T36" fmla="*/ 0 w 83"/>
                    <a:gd name="T37" fmla="*/ 343 h 344"/>
                    <a:gd name="T38" fmla="*/ 4 w 83"/>
                    <a:gd name="T39" fmla="*/ 312 h 344"/>
                    <a:gd name="T40" fmla="*/ 7 w 83"/>
                    <a:gd name="T41" fmla="*/ 290 h 344"/>
                    <a:gd name="T42" fmla="*/ 9 w 83"/>
                    <a:gd name="T43" fmla="*/ 270 h 344"/>
                    <a:gd name="T44" fmla="*/ 11 w 83"/>
                    <a:gd name="T45" fmla="*/ 249 h 344"/>
                    <a:gd name="T46" fmla="*/ 16 w 83"/>
                    <a:gd name="T47" fmla="*/ 223 h 344"/>
                    <a:gd name="T48" fmla="*/ 22 w 83"/>
                    <a:gd name="T49" fmla="*/ 203 h 344"/>
                    <a:gd name="T50" fmla="*/ 28 w 83"/>
                    <a:gd name="T51" fmla="*/ 184 h 344"/>
                    <a:gd name="T52" fmla="*/ 34 w 83"/>
                    <a:gd name="T53" fmla="*/ 167 h 344"/>
                    <a:gd name="T54" fmla="*/ 39 w 83"/>
                    <a:gd name="T55" fmla="*/ 148 h 344"/>
                    <a:gd name="T56" fmla="*/ 45 w 83"/>
                    <a:gd name="T57" fmla="*/ 129 h 344"/>
                    <a:gd name="T58" fmla="*/ 48 w 83"/>
                    <a:gd name="T59" fmla="*/ 110 h 344"/>
                    <a:gd name="T60" fmla="*/ 50 w 83"/>
                    <a:gd name="T61" fmla="*/ 94 h 344"/>
                    <a:gd name="T62" fmla="*/ 52 w 83"/>
                    <a:gd name="T63" fmla="*/ 75 h 344"/>
                    <a:gd name="T64" fmla="*/ 52 w 83"/>
                    <a:gd name="T65" fmla="*/ 54 h 344"/>
                    <a:gd name="T66" fmla="*/ 52 w 83"/>
                    <a:gd name="T67" fmla="*/ 28 h 344"/>
                    <a:gd name="T68" fmla="*/ 49 w 83"/>
                    <a:gd name="T69" fmla="*/ 16 h 344"/>
                    <a:gd name="T70" fmla="*/ 45 w 83"/>
                    <a:gd name="T71" fmla="*/ 0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 h="344">
                      <a:moveTo>
                        <a:pt x="45" y="0"/>
                      </a:moveTo>
                      <a:lnTo>
                        <a:pt x="54" y="17"/>
                      </a:lnTo>
                      <a:lnTo>
                        <a:pt x="61" y="28"/>
                      </a:lnTo>
                      <a:lnTo>
                        <a:pt x="74" y="44"/>
                      </a:lnTo>
                      <a:lnTo>
                        <a:pt x="78" y="59"/>
                      </a:lnTo>
                      <a:lnTo>
                        <a:pt x="81" y="78"/>
                      </a:lnTo>
                      <a:lnTo>
                        <a:pt x="81" y="101"/>
                      </a:lnTo>
                      <a:lnTo>
                        <a:pt x="82" y="116"/>
                      </a:lnTo>
                      <a:lnTo>
                        <a:pt x="81" y="134"/>
                      </a:lnTo>
                      <a:lnTo>
                        <a:pt x="78" y="155"/>
                      </a:lnTo>
                      <a:lnTo>
                        <a:pt x="75" y="174"/>
                      </a:lnTo>
                      <a:lnTo>
                        <a:pt x="69" y="203"/>
                      </a:lnTo>
                      <a:lnTo>
                        <a:pt x="63" y="218"/>
                      </a:lnTo>
                      <a:lnTo>
                        <a:pt x="53" y="237"/>
                      </a:lnTo>
                      <a:lnTo>
                        <a:pt x="39" y="258"/>
                      </a:lnTo>
                      <a:lnTo>
                        <a:pt x="28" y="278"/>
                      </a:lnTo>
                      <a:lnTo>
                        <a:pt x="17" y="296"/>
                      </a:lnTo>
                      <a:lnTo>
                        <a:pt x="8" y="312"/>
                      </a:lnTo>
                      <a:lnTo>
                        <a:pt x="0" y="343"/>
                      </a:lnTo>
                      <a:lnTo>
                        <a:pt x="4" y="312"/>
                      </a:lnTo>
                      <a:lnTo>
                        <a:pt x="7" y="290"/>
                      </a:lnTo>
                      <a:lnTo>
                        <a:pt x="9" y="270"/>
                      </a:lnTo>
                      <a:lnTo>
                        <a:pt x="11" y="249"/>
                      </a:lnTo>
                      <a:lnTo>
                        <a:pt x="16" y="223"/>
                      </a:lnTo>
                      <a:lnTo>
                        <a:pt x="22" y="203"/>
                      </a:lnTo>
                      <a:lnTo>
                        <a:pt x="28" y="184"/>
                      </a:lnTo>
                      <a:lnTo>
                        <a:pt x="34" y="167"/>
                      </a:lnTo>
                      <a:lnTo>
                        <a:pt x="39" y="148"/>
                      </a:lnTo>
                      <a:lnTo>
                        <a:pt x="45" y="129"/>
                      </a:lnTo>
                      <a:lnTo>
                        <a:pt x="48" y="110"/>
                      </a:lnTo>
                      <a:lnTo>
                        <a:pt x="50" y="94"/>
                      </a:lnTo>
                      <a:lnTo>
                        <a:pt x="52" y="75"/>
                      </a:lnTo>
                      <a:lnTo>
                        <a:pt x="52" y="54"/>
                      </a:lnTo>
                      <a:lnTo>
                        <a:pt x="52" y="28"/>
                      </a:lnTo>
                      <a:lnTo>
                        <a:pt x="49" y="16"/>
                      </a:lnTo>
                      <a:lnTo>
                        <a:pt x="45" y="0"/>
                      </a:lnTo>
                    </a:path>
                  </a:pathLst>
                </a:custGeom>
                <a:solidFill>
                  <a:srgbClr val="037C03"/>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49" name="Freeform 11"/>
                <p:cNvSpPr>
                  <a:spLocks/>
                </p:cNvSpPr>
                <p:nvPr/>
              </p:nvSpPr>
              <p:spPr bwMode="ltGray">
                <a:xfrm>
                  <a:off x="65" y="3564"/>
                  <a:ext cx="365" cy="88"/>
                </a:xfrm>
                <a:custGeom>
                  <a:avLst/>
                  <a:gdLst>
                    <a:gd name="T0" fmla="*/ 364 w 365"/>
                    <a:gd name="T1" fmla="*/ 87 h 88"/>
                    <a:gd name="T2" fmla="*/ 358 w 365"/>
                    <a:gd name="T3" fmla="*/ 72 h 88"/>
                    <a:gd name="T4" fmla="*/ 350 w 365"/>
                    <a:gd name="T5" fmla="*/ 59 h 88"/>
                    <a:gd name="T6" fmla="*/ 343 w 365"/>
                    <a:gd name="T7" fmla="*/ 56 h 88"/>
                    <a:gd name="T8" fmla="*/ 329 w 365"/>
                    <a:gd name="T9" fmla="*/ 52 h 88"/>
                    <a:gd name="T10" fmla="*/ 315 w 365"/>
                    <a:gd name="T11" fmla="*/ 49 h 88"/>
                    <a:gd name="T12" fmla="*/ 301 w 365"/>
                    <a:gd name="T13" fmla="*/ 52 h 88"/>
                    <a:gd name="T14" fmla="*/ 284 w 365"/>
                    <a:gd name="T15" fmla="*/ 54 h 88"/>
                    <a:gd name="T16" fmla="*/ 265 w 365"/>
                    <a:gd name="T17" fmla="*/ 48 h 88"/>
                    <a:gd name="T18" fmla="*/ 239 w 365"/>
                    <a:gd name="T19" fmla="*/ 40 h 88"/>
                    <a:gd name="T20" fmla="*/ 216 w 365"/>
                    <a:gd name="T21" fmla="*/ 33 h 88"/>
                    <a:gd name="T22" fmla="*/ 199 w 365"/>
                    <a:gd name="T23" fmla="*/ 29 h 88"/>
                    <a:gd name="T24" fmla="*/ 172 w 365"/>
                    <a:gd name="T25" fmla="*/ 22 h 88"/>
                    <a:gd name="T26" fmla="*/ 145 w 365"/>
                    <a:gd name="T27" fmla="*/ 15 h 88"/>
                    <a:gd name="T28" fmla="*/ 118 w 365"/>
                    <a:gd name="T29" fmla="*/ 9 h 88"/>
                    <a:gd name="T30" fmla="*/ 92 w 365"/>
                    <a:gd name="T31" fmla="*/ 3 h 88"/>
                    <a:gd name="T32" fmla="*/ 61 w 365"/>
                    <a:gd name="T33" fmla="*/ 2 h 88"/>
                    <a:gd name="T34" fmla="*/ 34 w 365"/>
                    <a:gd name="T35" fmla="*/ 0 h 88"/>
                    <a:gd name="T36" fmla="*/ 27 w 365"/>
                    <a:gd name="T37" fmla="*/ 3 h 88"/>
                    <a:gd name="T38" fmla="*/ 16 w 365"/>
                    <a:gd name="T39" fmla="*/ 8 h 88"/>
                    <a:gd name="T40" fmla="*/ 7 w 365"/>
                    <a:gd name="T41" fmla="*/ 14 h 88"/>
                    <a:gd name="T42" fmla="*/ 0 w 365"/>
                    <a:gd name="T43" fmla="*/ 20 h 88"/>
                    <a:gd name="T44" fmla="*/ 12 w 365"/>
                    <a:gd name="T45" fmla="*/ 21 h 88"/>
                    <a:gd name="T46" fmla="*/ 27 w 365"/>
                    <a:gd name="T47" fmla="*/ 22 h 88"/>
                    <a:gd name="T48" fmla="*/ 41 w 365"/>
                    <a:gd name="T49" fmla="*/ 22 h 88"/>
                    <a:gd name="T50" fmla="*/ 51 w 365"/>
                    <a:gd name="T51" fmla="*/ 21 h 88"/>
                    <a:gd name="T52" fmla="*/ 65 w 365"/>
                    <a:gd name="T53" fmla="*/ 21 h 88"/>
                    <a:gd name="T54" fmla="*/ 84 w 365"/>
                    <a:gd name="T55" fmla="*/ 20 h 88"/>
                    <a:gd name="T56" fmla="*/ 110 w 365"/>
                    <a:gd name="T57" fmla="*/ 21 h 88"/>
                    <a:gd name="T58" fmla="*/ 132 w 365"/>
                    <a:gd name="T59" fmla="*/ 22 h 88"/>
                    <a:gd name="T60" fmla="*/ 153 w 365"/>
                    <a:gd name="T61" fmla="*/ 26 h 88"/>
                    <a:gd name="T62" fmla="*/ 175 w 365"/>
                    <a:gd name="T63" fmla="*/ 28 h 88"/>
                    <a:gd name="T64" fmla="*/ 196 w 365"/>
                    <a:gd name="T65" fmla="*/ 30 h 88"/>
                    <a:gd name="T66" fmla="*/ 214 w 365"/>
                    <a:gd name="T67" fmla="*/ 35 h 88"/>
                    <a:gd name="T68" fmla="*/ 232 w 365"/>
                    <a:gd name="T69" fmla="*/ 42 h 88"/>
                    <a:gd name="T70" fmla="*/ 249 w 365"/>
                    <a:gd name="T71" fmla="*/ 49 h 88"/>
                    <a:gd name="T72" fmla="*/ 268 w 365"/>
                    <a:gd name="T73" fmla="*/ 56 h 88"/>
                    <a:gd name="T74" fmla="*/ 277 w 365"/>
                    <a:gd name="T75" fmla="*/ 57 h 88"/>
                    <a:gd name="T76" fmla="*/ 287 w 365"/>
                    <a:gd name="T77" fmla="*/ 56 h 88"/>
                    <a:gd name="T78" fmla="*/ 300 w 365"/>
                    <a:gd name="T79" fmla="*/ 61 h 88"/>
                    <a:gd name="T80" fmla="*/ 314 w 365"/>
                    <a:gd name="T81" fmla="*/ 66 h 88"/>
                    <a:gd name="T82" fmla="*/ 327 w 365"/>
                    <a:gd name="T83" fmla="*/ 72 h 88"/>
                    <a:gd name="T84" fmla="*/ 346 w 365"/>
                    <a:gd name="T85" fmla="*/ 79 h 88"/>
                    <a:gd name="T86" fmla="*/ 358 w 365"/>
                    <a:gd name="T87" fmla="*/ 83 h 88"/>
                    <a:gd name="T88" fmla="*/ 364 w 365"/>
                    <a:gd name="T89" fmla="*/ 87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5" h="88">
                      <a:moveTo>
                        <a:pt x="364" y="87"/>
                      </a:moveTo>
                      <a:lnTo>
                        <a:pt x="358" y="72"/>
                      </a:lnTo>
                      <a:lnTo>
                        <a:pt x="350" y="59"/>
                      </a:lnTo>
                      <a:lnTo>
                        <a:pt x="343" y="56"/>
                      </a:lnTo>
                      <a:lnTo>
                        <a:pt x="329" y="52"/>
                      </a:lnTo>
                      <a:lnTo>
                        <a:pt x="315" y="49"/>
                      </a:lnTo>
                      <a:lnTo>
                        <a:pt x="301" y="52"/>
                      </a:lnTo>
                      <a:lnTo>
                        <a:pt x="284" y="54"/>
                      </a:lnTo>
                      <a:lnTo>
                        <a:pt x="265" y="48"/>
                      </a:lnTo>
                      <a:lnTo>
                        <a:pt x="239" y="40"/>
                      </a:lnTo>
                      <a:lnTo>
                        <a:pt x="216" y="33"/>
                      </a:lnTo>
                      <a:lnTo>
                        <a:pt x="199" y="29"/>
                      </a:lnTo>
                      <a:lnTo>
                        <a:pt x="172" y="22"/>
                      </a:lnTo>
                      <a:lnTo>
                        <a:pt x="145" y="15"/>
                      </a:lnTo>
                      <a:lnTo>
                        <a:pt x="118" y="9"/>
                      </a:lnTo>
                      <a:lnTo>
                        <a:pt x="92" y="3"/>
                      </a:lnTo>
                      <a:lnTo>
                        <a:pt x="61" y="2"/>
                      </a:lnTo>
                      <a:lnTo>
                        <a:pt x="34" y="0"/>
                      </a:lnTo>
                      <a:lnTo>
                        <a:pt x="27" y="3"/>
                      </a:lnTo>
                      <a:lnTo>
                        <a:pt x="16" y="8"/>
                      </a:lnTo>
                      <a:lnTo>
                        <a:pt x="7" y="14"/>
                      </a:lnTo>
                      <a:lnTo>
                        <a:pt x="0" y="20"/>
                      </a:lnTo>
                      <a:lnTo>
                        <a:pt x="12" y="21"/>
                      </a:lnTo>
                      <a:lnTo>
                        <a:pt x="27" y="22"/>
                      </a:lnTo>
                      <a:lnTo>
                        <a:pt x="41" y="22"/>
                      </a:lnTo>
                      <a:lnTo>
                        <a:pt x="51" y="21"/>
                      </a:lnTo>
                      <a:lnTo>
                        <a:pt x="65" y="21"/>
                      </a:lnTo>
                      <a:lnTo>
                        <a:pt x="84" y="20"/>
                      </a:lnTo>
                      <a:lnTo>
                        <a:pt x="110" y="21"/>
                      </a:lnTo>
                      <a:lnTo>
                        <a:pt x="132" y="22"/>
                      </a:lnTo>
                      <a:lnTo>
                        <a:pt x="153" y="26"/>
                      </a:lnTo>
                      <a:lnTo>
                        <a:pt x="175" y="28"/>
                      </a:lnTo>
                      <a:lnTo>
                        <a:pt x="196" y="30"/>
                      </a:lnTo>
                      <a:lnTo>
                        <a:pt x="214" y="35"/>
                      </a:lnTo>
                      <a:lnTo>
                        <a:pt x="232" y="42"/>
                      </a:lnTo>
                      <a:lnTo>
                        <a:pt x="249" y="49"/>
                      </a:lnTo>
                      <a:lnTo>
                        <a:pt x="268" y="56"/>
                      </a:lnTo>
                      <a:lnTo>
                        <a:pt x="277" y="57"/>
                      </a:lnTo>
                      <a:lnTo>
                        <a:pt x="287" y="56"/>
                      </a:lnTo>
                      <a:lnTo>
                        <a:pt x="300" y="61"/>
                      </a:lnTo>
                      <a:lnTo>
                        <a:pt x="314" y="66"/>
                      </a:lnTo>
                      <a:lnTo>
                        <a:pt x="327" y="72"/>
                      </a:lnTo>
                      <a:lnTo>
                        <a:pt x="346" y="79"/>
                      </a:lnTo>
                      <a:lnTo>
                        <a:pt x="358" y="83"/>
                      </a:lnTo>
                      <a:lnTo>
                        <a:pt x="364" y="87"/>
                      </a:lnTo>
                    </a:path>
                  </a:pathLst>
                </a:custGeom>
                <a:solidFill>
                  <a:srgbClr val="037C03"/>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50" name="Freeform 12"/>
                <p:cNvSpPr>
                  <a:spLocks/>
                </p:cNvSpPr>
                <p:nvPr/>
              </p:nvSpPr>
              <p:spPr bwMode="ltGray">
                <a:xfrm>
                  <a:off x="48" y="3616"/>
                  <a:ext cx="378" cy="37"/>
                </a:xfrm>
                <a:custGeom>
                  <a:avLst/>
                  <a:gdLst>
                    <a:gd name="T0" fmla="*/ 377 w 378"/>
                    <a:gd name="T1" fmla="*/ 36 h 37"/>
                    <a:gd name="T2" fmla="*/ 368 w 378"/>
                    <a:gd name="T3" fmla="*/ 33 h 37"/>
                    <a:gd name="T4" fmla="*/ 357 w 378"/>
                    <a:gd name="T5" fmla="*/ 29 h 37"/>
                    <a:gd name="T6" fmla="*/ 345 w 378"/>
                    <a:gd name="T7" fmla="*/ 25 h 37"/>
                    <a:gd name="T8" fmla="*/ 334 w 378"/>
                    <a:gd name="T9" fmla="*/ 22 h 37"/>
                    <a:gd name="T10" fmla="*/ 320 w 378"/>
                    <a:gd name="T11" fmla="*/ 18 h 37"/>
                    <a:gd name="T12" fmla="*/ 303 w 378"/>
                    <a:gd name="T13" fmla="*/ 11 h 37"/>
                    <a:gd name="T14" fmla="*/ 289 w 378"/>
                    <a:gd name="T15" fmla="*/ 6 h 37"/>
                    <a:gd name="T16" fmla="*/ 275 w 378"/>
                    <a:gd name="T17" fmla="*/ 5 h 37"/>
                    <a:gd name="T18" fmla="*/ 259 w 378"/>
                    <a:gd name="T19" fmla="*/ 7 h 37"/>
                    <a:gd name="T20" fmla="*/ 237 w 378"/>
                    <a:gd name="T21" fmla="*/ 10 h 37"/>
                    <a:gd name="T22" fmla="*/ 228 w 378"/>
                    <a:gd name="T23" fmla="*/ 9 h 37"/>
                    <a:gd name="T24" fmla="*/ 200 w 378"/>
                    <a:gd name="T25" fmla="*/ 6 h 37"/>
                    <a:gd name="T26" fmla="*/ 169 w 378"/>
                    <a:gd name="T27" fmla="*/ 3 h 37"/>
                    <a:gd name="T28" fmla="*/ 149 w 378"/>
                    <a:gd name="T29" fmla="*/ 1 h 37"/>
                    <a:gd name="T30" fmla="*/ 123 w 378"/>
                    <a:gd name="T31" fmla="*/ 0 h 37"/>
                    <a:gd name="T32" fmla="*/ 95 w 378"/>
                    <a:gd name="T33" fmla="*/ 1 h 37"/>
                    <a:gd name="T34" fmla="*/ 78 w 378"/>
                    <a:gd name="T35" fmla="*/ 3 h 37"/>
                    <a:gd name="T36" fmla="*/ 58 w 378"/>
                    <a:gd name="T37" fmla="*/ 5 h 37"/>
                    <a:gd name="T38" fmla="*/ 40 w 378"/>
                    <a:gd name="T39" fmla="*/ 6 h 37"/>
                    <a:gd name="T40" fmla="*/ 21 w 378"/>
                    <a:gd name="T41" fmla="*/ 8 h 37"/>
                    <a:gd name="T42" fmla="*/ 19 w 378"/>
                    <a:gd name="T43" fmla="*/ 16 h 37"/>
                    <a:gd name="T44" fmla="*/ 15 w 378"/>
                    <a:gd name="T45" fmla="*/ 21 h 37"/>
                    <a:gd name="T46" fmla="*/ 9 w 378"/>
                    <a:gd name="T47" fmla="*/ 27 h 37"/>
                    <a:gd name="T48" fmla="*/ 0 w 378"/>
                    <a:gd name="T49" fmla="*/ 32 h 37"/>
                    <a:gd name="T50" fmla="*/ 15 w 378"/>
                    <a:gd name="T51" fmla="*/ 29 h 37"/>
                    <a:gd name="T52" fmla="*/ 33 w 378"/>
                    <a:gd name="T53" fmla="*/ 26 h 37"/>
                    <a:gd name="T54" fmla="*/ 48 w 378"/>
                    <a:gd name="T55" fmla="*/ 23 h 37"/>
                    <a:gd name="T56" fmla="*/ 64 w 378"/>
                    <a:gd name="T57" fmla="*/ 21 h 37"/>
                    <a:gd name="T58" fmla="*/ 81 w 378"/>
                    <a:gd name="T59" fmla="*/ 19 h 37"/>
                    <a:gd name="T60" fmla="*/ 108 w 378"/>
                    <a:gd name="T61" fmla="*/ 18 h 37"/>
                    <a:gd name="T62" fmla="*/ 137 w 378"/>
                    <a:gd name="T63" fmla="*/ 16 h 37"/>
                    <a:gd name="T64" fmla="*/ 170 w 378"/>
                    <a:gd name="T65" fmla="*/ 15 h 37"/>
                    <a:gd name="T66" fmla="*/ 203 w 378"/>
                    <a:gd name="T67" fmla="*/ 13 h 37"/>
                    <a:gd name="T68" fmla="*/ 233 w 378"/>
                    <a:gd name="T69" fmla="*/ 11 h 37"/>
                    <a:gd name="T70" fmla="*/ 259 w 378"/>
                    <a:gd name="T71" fmla="*/ 14 h 37"/>
                    <a:gd name="T72" fmla="*/ 277 w 378"/>
                    <a:gd name="T73" fmla="*/ 18 h 37"/>
                    <a:gd name="T74" fmla="*/ 297 w 378"/>
                    <a:gd name="T75" fmla="*/ 22 h 37"/>
                    <a:gd name="T76" fmla="*/ 318 w 378"/>
                    <a:gd name="T77" fmla="*/ 26 h 37"/>
                    <a:gd name="T78" fmla="*/ 341 w 378"/>
                    <a:gd name="T79" fmla="*/ 31 h 37"/>
                    <a:gd name="T80" fmla="*/ 358 w 378"/>
                    <a:gd name="T81" fmla="*/ 34 h 37"/>
                    <a:gd name="T82" fmla="*/ 377 w 378"/>
                    <a:gd name="T83" fmla="*/ 36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8" h="37">
                      <a:moveTo>
                        <a:pt x="377" y="36"/>
                      </a:moveTo>
                      <a:lnTo>
                        <a:pt x="368" y="33"/>
                      </a:lnTo>
                      <a:lnTo>
                        <a:pt x="357" y="29"/>
                      </a:lnTo>
                      <a:lnTo>
                        <a:pt x="345" y="25"/>
                      </a:lnTo>
                      <a:lnTo>
                        <a:pt x="334" y="22"/>
                      </a:lnTo>
                      <a:lnTo>
                        <a:pt x="320" y="18"/>
                      </a:lnTo>
                      <a:lnTo>
                        <a:pt x="303" y="11"/>
                      </a:lnTo>
                      <a:lnTo>
                        <a:pt x="289" y="6"/>
                      </a:lnTo>
                      <a:lnTo>
                        <a:pt x="275" y="5"/>
                      </a:lnTo>
                      <a:lnTo>
                        <a:pt x="259" y="7"/>
                      </a:lnTo>
                      <a:lnTo>
                        <a:pt x="237" y="10"/>
                      </a:lnTo>
                      <a:lnTo>
                        <a:pt x="228" y="9"/>
                      </a:lnTo>
                      <a:lnTo>
                        <a:pt x="200" y="6"/>
                      </a:lnTo>
                      <a:lnTo>
                        <a:pt x="169" y="3"/>
                      </a:lnTo>
                      <a:lnTo>
                        <a:pt x="149" y="1"/>
                      </a:lnTo>
                      <a:lnTo>
                        <a:pt x="123" y="0"/>
                      </a:lnTo>
                      <a:lnTo>
                        <a:pt x="95" y="1"/>
                      </a:lnTo>
                      <a:lnTo>
                        <a:pt x="78" y="3"/>
                      </a:lnTo>
                      <a:lnTo>
                        <a:pt x="58" y="5"/>
                      </a:lnTo>
                      <a:lnTo>
                        <a:pt x="40" y="6"/>
                      </a:lnTo>
                      <a:lnTo>
                        <a:pt x="21" y="8"/>
                      </a:lnTo>
                      <a:lnTo>
                        <a:pt x="19" y="16"/>
                      </a:lnTo>
                      <a:lnTo>
                        <a:pt x="15" y="21"/>
                      </a:lnTo>
                      <a:lnTo>
                        <a:pt x="9" y="27"/>
                      </a:lnTo>
                      <a:lnTo>
                        <a:pt x="0" y="32"/>
                      </a:lnTo>
                      <a:lnTo>
                        <a:pt x="15" y="29"/>
                      </a:lnTo>
                      <a:lnTo>
                        <a:pt x="33" y="26"/>
                      </a:lnTo>
                      <a:lnTo>
                        <a:pt x="48" y="23"/>
                      </a:lnTo>
                      <a:lnTo>
                        <a:pt x="64" y="21"/>
                      </a:lnTo>
                      <a:lnTo>
                        <a:pt x="81" y="19"/>
                      </a:lnTo>
                      <a:lnTo>
                        <a:pt x="108" y="18"/>
                      </a:lnTo>
                      <a:lnTo>
                        <a:pt x="137" y="16"/>
                      </a:lnTo>
                      <a:lnTo>
                        <a:pt x="170" y="15"/>
                      </a:lnTo>
                      <a:lnTo>
                        <a:pt x="203" y="13"/>
                      </a:lnTo>
                      <a:lnTo>
                        <a:pt x="233" y="11"/>
                      </a:lnTo>
                      <a:lnTo>
                        <a:pt x="259" y="14"/>
                      </a:lnTo>
                      <a:lnTo>
                        <a:pt x="277" y="18"/>
                      </a:lnTo>
                      <a:lnTo>
                        <a:pt x="297" y="22"/>
                      </a:lnTo>
                      <a:lnTo>
                        <a:pt x="318" y="26"/>
                      </a:lnTo>
                      <a:lnTo>
                        <a:pt x="341" y="31"/>
                      </a:lnTo>
                      <a:lnTo>
                        <a:pt x="358" y="34"/>
                      </a:lnTo>
                      <a:lnTo>
                        <a:pt x="377" y="36"/>
                      </a:lnTo>
                    </a:path>
                  </a:pathLst>
                </a:custGeom>
                <a:solidFill>
                  <a:srgbClr val="037C03"/>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9246" name="Freeform 13"/>
              <p:cNvSpPr>
                <a:spLocks/>
              </p:cNvSpPr>
              <p:nvPr/>
            </p:nvSpPr>
            <p:spPr bwMode="ltGray">
              <a:xfrm>
                <a:off x="12" y="2650"/>
                <a:ext cx="557" cy="667"/>
              </a:xfrm>
              <a:custGeom>
                <a:avLst/>
                <a:gdLst>
                  <a:gd name="T0" fmla="*/ 176 w 557"/>
                  <a:gd name="T1" fmla="*/ 290 h 667"/>
                  <a:gd name="T2" fmla="*/ 194 w 557"/>
                  <a:gd name="T3" fmla="*/ 275 h 667"/>
                  <a:gd name="T4" fmla="*/ 163 w 557"/>
                  <a:gd name="T5" fmla="*/ 187 h 667"/>
                  <a:gd name="T6" fmla="*/ 117 w 557"/>
                  <a:gd name="T7" fmla="*/ 100 h 667"/>
                  <a:gd name="T8" fmla="*/ 67 w 557"/>
                  <a:gd name="T9" fmla="*/ 60 h 667"/>
                  <a:gd name="T10" fmla="*/ 110 w 557"/>
                  <a:gd name="T11" fmla="*/ 81 h 667"/>
                  <a:gd name="T12" fmla="*/ 156 w 557"/>
                  <a:gd name="T13" fmla="*/ 150 h 667"/>
                  <a:gd name="T14" fmla="*/ 198 w 557"/>
                  <a:gd name="T15" fmla="*/ 225 h 667"/>
                  <a:gd name="T16" fmla="*/ 228 w 557"/>
                  <a:gd name="T17" fmla="*/ 300 h 667"/>
                  <a:gd name="T18" fmla="*/ 254 w 557"/>
                  <a:gd name="T19" fmla="*/ 269 h 667"/>
                  <a:gd name="T20" fmla="*/ 259 w 557"/>
                  <a:gd name="T21" fmla="*/ 204 h 667"/>
                  <a:gd name="T22" fmla="*/ 268 w 557"/>
                  <a:gd name="T23" fmla="*/ 117 h 667"/>
                  <a:gd name="T24" fmla="*/ 292 w 557"/>
                  <a:gd name="T25" fmla="*/ 47 h 667"/>
                  <a:gd name="T26" fmla="*/ 307 w 557"/>
                  <a:gd name="T27" fmla="*/ 23 h 667"/>
                  <a:gd name="T28" fmla="*/ 292 w 557"/>
                  <a:gd name="T29" fmla="*/ 96 h 667"/>
                  <a:gd name="T30" fmla="*/ 284 w 557"/>
                  <a:gd name="T31" fmla="*/ 191 h 667"/>
                  <a:gd name="T32" fmla="*/ 279 w 557"/>
                  <a:gd name="T33" fmla="*/ 277 h 667"/>
                  <a:gd name="T34" fmla="*/ 291 w 557"/>
                  <a:gd name="T35" fmla="*/ 327 h 667"/>
                  <a:gd name="T36" fmla="*/ 355 w 557"/>
                  <a:gd name="T37" fmla="*/ 317 h 667"/>
                  <a:gd name="T38" fmla="*/ 439 w 557"/>
                  <a:gd name="T39" fmla="*/ 319 h 667"/>
                  <a:gd name="T40" fmla="*/ 505 w 557"/>
                  <a:gd name="T41" fmla="*/ 346 h 667"/>
                  <a:gd name="T42" fmla="*/ 556 w 557"/>
                  <a:gd name="T43" fmla="*/ 406 h 667"/>
                  <a:gd name="T44" fmla="*/ 494 w 557"/>
                  <a:gd name="T45" fmla="*/ 397 h 667"/>
                  <a:gd name="T46" fmla="*/ 428 w 557"/>
                  <a:gd name="T47" fmla="*/ 377 h 667"/>
                  <a:gd name="T48" fmla="*/ 341 w 557"/>
                  <a:gd name="T49" fmla="*/ 366 h 667"/>
                  <a:gd name="T50" fmla="*/ 283 w 557"/>
                  <a:gd name="T51" fmla="*/ 372 h 667"/>
                  <a:gd name="T52" fmla="*/ 316 w 557"/>
                  <a:gd name="T53" fmla="*/ 401 h 667"/>
                  <a:gd name="T54" fmla="*/ 390 w 557"/>
                  <a:gd name="T55" fmla="*/ 417 h 667"/>
                  <a:gd name="T56" fmla="*/ 465 w 557"/>
                  <a:gd name="T57" fmla="*/ 430 h 667"/>
                  <a:gd name="T58" fmla="*/ 520 w 557"/>
                  <a:gd name="T59" fmla="*/ 472 h 667"/>
                  <a:gd name="T60" fmla="*/ 548 w 557"/>
                  <a:gd name="T61" fmla="*/ 531 h 667"/>
                  <a:gd name="T62" fmla="*/ 480 w 557"/>
                  <a:gd name="T63" fmla="*/ 495 h 667"/>
                  <a:gd name="T64" fmla="*/ 410 w 557"/>
                  <a:gd name="T65" fmla="*/ 458 h 667"/>
                  <a:gd name="T66" fmla="*/ 343 w 557"/>
                  <a:gd name="T67" fmla="*/ 426 h 667"/>
                  <a:gd name="T68" fmla="*/ 292 w 557"/>
                  <a:gd name="T69" fmla="*/ 411 h 667"/>
                  <a:gd name="T70" fmla="*/ 260 w 557"/>
                  <a:gd name="T71" fmla="*/ 441 h 667"/>
                  <a:gd name="T72" fmla="*/ 289 w 557"/>
                  <a:gd name="T73" fmla="*/ 518 h 667"/>
                  <a:gd name="T74" fmla="*/ 312 w 557"/>
                  <a:gd name="T75" fmla="*/ 611 h 667"/>
                  <a:gd name="T76" fmla="*/ 272 w 557"/>
                  <a:gd name="T77" fmla="*/ 619 h 667"/>
                  <a:gd name="T78" fmla="*/ 249 w 557"/>
                  <a:gd name="T79" fmla="*/ 518 h 667"/>
                  <a:gd name="T80" fmla="*/ 216 w 557"/>
                  <a:gd name="T81" fmla="*/ 458 h 667"/>
                  <a:gd name="T82" fmla="*/ 179 w 557"/>
                  <a:gd name="T83" fmla="*/ 491 h 667"/>
                  <a:gd name="T84" fmla="*/ 138 w 557"/>
                  <a:gd name="T85" fmla="*/ 553 h 667"/>
                  <a:gd name="T86" fmla="*/ 95 w 557"/>
                  <a:gd name="T87" fmla="*/ 643 h 667"/>
                  <a:gd name="T88" fmla="*/ 110 w 557"/>
                  <a:gd name="T89" fmla="*/ 561 h 667"/>
                  <a:gd name="T90" fmla="*/ 148 w 557"/>
                  <a:gd name="T91" fmla="*/ 487 h 667"/>
                  <a:gd name="T92" fmla="*/ 195 w 557"/>
                  <a:gd name="T93" fmla="*/ 426 h 667"/>
                  <a:gd name="T94" fmla="*/ 213 w 557"/>
                  <a:gd name="T95" fmla="*/ 380 h 667"/>
                  <a:gd name="T96" fmla="*/ 166 w 557"/>
                  <a:gd name="T97" fmla="*/ 405 h 667"/>
                  <a:gd name="T98" fmla="*/ 112 w 557"/>
                  <a:gd name="T99" fmla="*/ 467 h 667"/>
                  <a:gd name="T100" fmla="*/ 61 w 557"/>
                  <a:gd name="T101" fmla="*/ 538 h 667"/>
                  <a:gd name="T102" fmla="*/ 53 w 557"/>
                  <a:gd name="T103" fmla="*/ 516 h 667"/>
                  <a:gd name="T104" fmla="*/ 91 w 557"/>
                  <a:gd name="T105" fmla="*/ 469 h 667"/>
                  <a:gd name="T106" fmla="*/ 153 w 557"/>
                  <a:gd name="T107" fmla="*/ 410 h 667"/>
                  <a:gd name="T108" fmla="*/ 216 w 557"/>
                  <a:gd name="T109" fmla="*/ 368 h 667"/>
                  <a:gd name="T110" fmla="*/ 158 w 557"/>
                  <a:gd name="T111" fmla="*/ 323 h 667"/>
                  <a:gd name="T112" fmla="*/ 99 w 557"/>
                  <a:gd name="T113" fmla="*/ 266 h 667"/>
                  <a:gd name="T114" fmla="*/ 38 w 557"/>
                  <a:gd name="T115" fmla="*/ 211 h 667"/>
                  <a:gd name="T116" fmla="*/ 8 w 557"/>
                  <a:gd name="T117" fmla="*/ 176 h 667"/>
                  <a:gd name="T118" fmla="*/ 69 w 557"/>
                  <a:gd name="T119" fmla="*/ 206 h 667"/>
                  <a:gd name="T120" fmla="*/ 137 w 557"/>
                  <a:gd name="T121" fmla="*/ 259 h 6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57" h="667">
                    <a:moveTo>
                      <a:pt x="137" y="259"/>
                    </a:moveTo>
                    <a:lnTo>
                      <a:pt x="147" y="269"/>
                    </a:lnTo>
                    <a:lnTo>
                      <a:pt x="156" y="276"/>
                    </a:lnTo>
                    <a:lnTo>
                      <a:pt x="165" y="282"/>
                    </a:lnTo>
                    <a:lnTo>
                      <a:pt x="176" y="290"/>
                    </a:lnTo>
                    <a:lnTo>
                      <a:pt x="186" y="296"/>
                    </a:lnTo>
                    <a:lnTo>
                      <a:pt x="195" y="300"/>
                    </a:lnTo>
                    <a:lnTo>
                      <a:pt x="203" y="305"/>
                    </a:lnTo>
                    <a:lnTo>
                      <a:pt x="198" y="290"/>
                    </a:lnTo>
                    <a:lnTo>
                      <a:pt x="194" y="275"/>
                    </a:lnTo>
                    <a:lnTo>
                      <a:pt x="188" y="257"/>
                    </a:lnTo>
                    <a:lnTo>
                      <a:pt x="182" y="240"/>
                    </a:lnTo>
                    <a:lnTo>
                      <a:pt x="177" y="223"/>
                    </a:lnTo>
                    <a:lnTo>
                      <a:pt x="172" y="205"/>
                    </a:lnTo>
                    <a:lnTo>
                      <a:pt x="163" y="187"/>
                    </a:lnTo>
                    <a:lnTo>
                      <a:pt x="154" y="167"/>
                    </a:lnTo>
                    <a:lnTo>
                      <a:pt x="146" y="150"/>
                    </a:lnTo>
                    <a:lnTo>
                      <a:pt x="135" y="128"/>
                    </a:lnTo>
                    <a:lnTo>
                      <a:pt x="128" y="113"/>
                    </a:lnTo>
                    <a:lnTo>
                      <a:pt x="117" y="100"/>
                    </a:lnTo>
                    <a:lnTo>
                      <a:pt x="108" y="87"/>
                    </a:lnTo>
                    <a:lnTo>
                      <a:pt x="95" y="76"/>
                    </a:lnTo>
                    <a:lnTo>
                      <a:pt x="85" y="68"/>
                    </a:lnTo>
                    <a:lnTo>
                      <a:pt x="74" y="63"/>
                    </a:lnTo>
                    <a:lnTo>
                      <a:pt x="67" y="60"/>
                    </a:lnTo>
                    <a:lnTo>
                      <a:pt x="75" y="58"/>
                    </a:lnTo>
                    <a:lnTo>
                      <a:pt x="80" y="59"/>
                    </a:lnTo>
                    <a:lnTo>
                      <a:pt x="89" y="61"/>
                    </a:lnTo>
                    <a:lnTo>
                      <a:pt x="98" y="70"/>
                    </a:lnTo>
                    <a:lnTo>
                      <a:pt x="110" y="81"/>
                    </a:lnTo>
                    <a:lnTo>
                      <a:pt x="119" y="90"/>
                    </a:lnTo>
                    <a:lnTo>
                      <a:pt x="126" y="101"/>
                    </a:lnTo>
                    <a:lnTo>
                      <a:pt x="136" y="116"/>
                    </a:lnTo>
                    <a:lnTo>
                      <a:pt x="147" y="134"/>
                    </a:lnTo>
                    <a:lnTo>
                      <a:pt x="156" y="150"/>
                    </a:lnTo>
                    <a:lnTo>
                      <a:pt x="166" y="168"/>
                    </a:lnTo>
                    <a:lnTo>
                      <a:pt x="175" y="181"/>
                    </a:lnTo>
                    <a:lnTo>
                      <a:pt x="185" y="195"/>
                    </a:lnTo>
                    <a:lnTo>
                      <a:pt x="192" y="210"/>
                    </a:lnTo>
                    <a:lnTo>
                      <a:pt x="198" y="225"/>
                    </a:lnTo>
                    <a:lnTo>
                      <a:pt x="205" y="242"/>
                    </a:lnTo>
                    <a:lnTo>
                      <a:pt x="212" y="257"/>
                    </a:lnTo>
                    <a:lnTo>
                      <a:pt x="218" y="271"/>
                    </a:lnTo>
                    <a:lnTo>
                      <a:pt x="224" y="288"/>
                    </a:lnTo>
                    <a:lnTo>
                      <a:pt x="228" y="300"/>
                    </a:lnTo>
                    <a:lnTo>
                      <a:pt x="230" y="306"/>
                    </a:lnTo>
                    <a:lnTo>
                      <a:pt x="236" y="300"/>
                    </a:lnTo>
                    <a:lnTo>
                      <a:pt x="243" y="293"/>
                    </a:lnTo>
                    <a:lnTo>
                      <a:pt x="252" y="284"/>
                    </a:lnTo>
                    <a:lnTo>
                      <a:pt x="254" y="269"/>
                    </a:lnTo>
                    <a:lnTo>
                      <a:pt x="255" y="257"/>
                    </a:lnTo>
                    <a:lnTo>
                      <a:pt x="258" y="239"/>
                    </a:lnTo>
                    <a:lnTo>
                      <a:pt x="259" y="223"/>
                    </a:lnTo>
                    <a:lnTo>
                      <a:pt x="258" y="223"/>
                    </a:lnTo>
                    <a:lnTo>
                      <a:pt x="259" y="204"/>
                    </a:lnTo>
                    <a:lnTo>
                      <a:pt x="260" y="184"/>
                    </a:lnTo>
                    <a:lnTo>
                      <a:pt x="261" y="165"/>
                    </a:lnTo>
                    <a:lnTo>
                      <a:pt x="263" y="148"/>
                    </a:lnTo>
                    <a:lnTo>
                      <a:pt x="265" y="134"/>
                    </a:lnTo>
                    <a:lnTo>
                      <a:pt x="268" y="117"/>
                    </a:lnTo>
                    <a:lnTo>
                      <a:pt x="272" y="105"/>
                    </a:lnTo>
                    <a:lnTo>
                      <a:pt x="275" y="91"/>
                    </a:lnTo>
                    <a:lnTo>
                      <a:pt x="281" y="80"/>
                    </a:lnTo>
                    <a:lnTo>
                      <a:pt x="286" y="66"/>
                    </a:lnTo>
                    <a:lnTo>
                      <a:pt x="292" y="47"/>
                    </a:lnTo>
                    <a:lnTo>
                      <a:pt x="298" y="30"/>
                    </a:lnTo>
                    <a:lnTo>
                      <a:pt x="301" y="14"/>
                    </a:lnTo>
                    <a:lnTo>
                      <a:pt x="306" y="0"/>
                    </a:lnTo>
                    <a:lnTo>
                      <a:pt x="308" y="11"/>
                    </a:lnTo>
                    <a:lnTo>
                      <a:pt x="307" y="23"/>
                    </a:lnTo>
                    <a:lnTo>
                      <a:pt x="305" y="38"/>
                    </a:lnTo>
                    <a:lnTo>
                      <a:pt x="301" y="51"/>
                    </a:lnTo>
                    <a:lnTo>
                      <a:pt x="297" y="72"/>
                    </a:lnTo>
                    <a:lnTo>
                      <a:pt x="294" y="84"/>
                    </a:lnTo>
                    <a:lnTo>
                      <a:pt x="292" y="96"/>
                    </a:lnTo>
                    <a:lnTo>
                      <a:pt x="289" y="111"/>
                    </a:lnTo>
                    <a:lnTo>
                      <a:pt x="288" y="129"/>
                    </a:lnTo>
                    <a:lnTo>
                      <a:pt x="287" y="149"/>
                    </a:lnTo>
                    <a:lnTo>
                      <a:pt x="285" y="169"/>
                    </a:lnTo>
                    <a:lnTo>
                      <a:pt x="284" y="191"/>
                    </a:lnTo>
                    <a:lnTo>
                      <a:pt x="284" y="208"/>
                    </a:lnTo>
                    <a:lnTo>
                      <a:pt x="283" y="226"/>
                    </a:lnTo>
                    <a:lnTo>
                      <a:pt x="282" y="241"/>
                    </a:lnTo>
                    <a:lnTo>
                      <a:pt x="282" y="259"/>
                    </a:lnTo>
                    <a:lnTo>
                      <a:pt x="279" y="277"/>
                    </a:lnTo>
                    <a:lnTo>
                      <a:pt x="275" y="300"/>
                    </a:lnTo>
                    <a:lnTo>
                      <a:pt x="272" y="319"/>
                    </a:lnTo>
                    <a:lnTo>
                      <a:pt x="268" y="341"/>
                    </a:lnTo>
                    <a:lnTo>
                      <a:pt x="279" y="334"/>
                    </a:lnTo>
                    <a:lnTo>
                      <a:pt x="291" y="327"/>
                    </a:lnTo>
                    <a:lnTo>
                      <a:pt x="307" y="318"/>
                    </a:lnTo>
                    <a:lnTo>
                      <a:pt x="320" y="315"/>
                    </a:lnTo>
                    <a:lnTo>
                      <a:pt x="334" y="315"/>
                    </a:lnTo>
                    <a:lnTo>
                      <a:pt x="344" y="315"/>
                    </a:lnTo>
                    <a:lnTo>
                      <a:pt x="355" y="317"/>
                    </a:lnTo>
                    <a:lnTo>
                      <a:pt x="371" y="319"/>
                    </a:lnTo>
                    <a:lnTo>
                      <a:pt x="391" y="320"/>
                    </a:lnTo>
                    <a:lnTo>
                      <a:pt x="408" y="319"/>
                    </a:lnTo>
                    <a:lnTo>
                      <a:pt x="425" y="319"/>
                    </a:lnTo>
                    <a:lnTo>
                      <a:pt x="439" y="319"/>
                    </a:lnTo>
                    <a:lnTo>
                      <a:pt x="453" y="320"/>
                    </a:lnTo>
                    <a:lnTo>
                      <a:pt x="466" y="326"/>
                    </a:lnTo>
                    <a:lnTo>
                      <a:pt x="482" y="332"/>
                    </a:lnTo>
                    <a:lnTo>
                      <a:pt x="494" y="339"/>
                    </a:lnTo>
                    <a:lnTo>
                      <a:pt x="505" y="346"/>
                    </a:lnTo>
                    <a:lnTo>
                      <a:pt x="519" y="356"/>
                    </a:lnTo>
                    <a:lnTo>
                      <a:pt x="526" y="362"/>
                    </a:lnTo>
                    <a:lnTo>
                      <a:pt x="537" y="376"/>
                    </a:lnTo>
                    <a:lnTo>
                      <a:pt x="546" y="391"/>
                    </a:lnTo>
                    <a:lnTo>
                      <a:pt x="556" y="406"/>
                    </a:lnTo>
                    <a:lnTo>
                      <a:pt x="545" y="407"/>
                    </a:lnTo>
                    <a:lnTo>
                      <a:pt x="531" y="405"/>
                    </a:lnTo>
                    <a:lnTo>
                      <a:pt x="517" y="401"/>
                    </a:lnTo>
                    <a:lnTo>
                      <a:pt x="504" y="401"/>
                    </a:lnTo>
                    <a:lnTo>
                      <a:pt x="494" y="397"/>
                    </a:lnTo>
                    <a:lnTo>
                      <a:pt x="481" y="391"/>
                    </a:lnTo>
                    <a:lnTo>
                      <a:pt x="468" y="386"/>
                    </a:lnTo>
                    <a:lnTo>
                      <a:pt x="457" y="381"/>
                    </a:lnTo>
                    <a:lnTo>
                      <a:pt x="447" y="380"/>
                    </a:lnTo>
                    <a:lnTo>
                      <a:pt x="428" y="377"/>
                    </a:lnTo>
                    <a:lnTo>
                      <a:pt x="408" y="376"/>
                    </a:lnTo>
                    <a:lnTo>
                      <a:pt x="390" y="372"/>
                    </a:lnTo>
                    <a:lnTo>
                      <a:pt x="371" y="369"/>
                    </a:lnTo>
                    <a:lnTo>
                      <a:pt x="354" y="367"/>
                    </a:lnTo>
                    <a:lnTo>
                      <a:pt x="341" y="366"/>
                    </a:lnTo>
                    <a:lnTo>
                      <a:pt x="331" y="365"/>
                    </a:lnTo>
                    <a:lnTo>
                      <a:pt x="317" y="364"/>
                    </a:lnTo>
                    <a:lnTo>
                      <a:pt x="304" y="366"/>
                    </a:lnTo>
                    <a:lnTo>
                      <a:pt x="295" y="367"/>
                    </a:lnTo>
                    <a:lnTo>
                      <a:pt x="283" y="372"/>
                    </a:lnTo>
                    <a:lnTo>
                      <a:pt x="268" y="375"/>
                    </a:lnTo>
                    <a:lnTo>
                      <a:pt x="279" y="381"/>
                    </a:lnTo>
                    <a:lnTo>
                      <a:pt x="292" y="389"/>
                    </a:lnTo>
                    <a:lnTo>
                      <a:pt x="303" y="397"/>
                    </a:lnTo>
                    <a:lnTo>
                      <a:pt x="316" y="401"/>
                    </a:lnTo>
                    <a:lnTo>
                      <a:pt x="331" y="406"/>
                    </a:lnTo>
                    <a:lnTo>
                      <a:pt x="343" y="409"/>
                    </a:lnTo>
                    <a:lnTo>
                      <a:pt x="356" y="410"/>
                    </a:lnTo>
                    <a:lnTo>
                      <a:pt x="372" y="414"/>
                    </a:lnTo>
                    <a:lnTo>
                      <a:pt x="390" y="417"/>
                    </a:lnTo>
                    <a:lnTo>
                      <a:pt x="405" y="420"/>
                    </a:lnTo>
                    <a:lnTo>
                      <a:pt x="422" y="421"/>
                    </a:lnTo>
                    <a:lnTo>
                      <a:pt x="436" y="424"/>
                    </a:lnTo>
                    <a:lnTo>
                      <a:pt x="451" y="427"/>
                    </a:lnTo>
                    <a:lnTo>
                      <a:pt x="465" y="430"/>
                    </a:lnTo>
                    <a:lnTo>
                      <a:pt x="475" y="434"/>
                    </a:lnTo>
                    <a:lnTo>
                      <a:pt x="486" y="442"/>
                    </a:lnTo>
                    <a:lnTo>
                      <a:pt x="497" y="450"/>
                    </a:lnTo>
                    <a:lnTo>
                      <a:pt x="509" y="460"/>
                    </a:lnTo>
                    <a:lnTo>
                      <a:pt x="520" y="472"/>
                    </a:lnTo>
                    <a:lnTo>
                      <a:pt x="526" y="480"/>
                    </a:lnTo>
                    <a:lnTo>
                      <a:pt x="531" y="492"/>
                    </a:lnTo>
                    <a:lnTo>
                      <a:pt x="536" y="506"/>
                    </a:lnTo>
                    <a:lnTo>
                      <a:pt x="543" y="520"/>
                    </a:lnTo>
                    <a:lnTo>
                      <a:pt x="548" y="531"/>
                    </a:lnTo>
                    <a:lnTo>
                      <a:pt x="536" y="524"/>
                    </a:lnTo>
                    <a:lnTo>
                      <a:pt x="521" y="517"/>
                    </a:lnTo>
                    <a:lnTo>
                      <a:pt x="509" y="511"/>
                    </a:lnTo>
                    <a:lnTo>
                      <a:pt x="495" y="503"/>
                    </a:lnTo>
                    <a:lnTo>
                      <a:pt x="480" y="495"/>
                    </a:lnTo>
                    <a:lnTo>
                      <a:pt x="467" y="489"/>
                    </a:lnTo>
                    <a:lnTo>
                      <a:pt x="452" y="481"/>
                    </a:lnTo>
                    <a:lnTo>
                      <a:pt x="438" y="472"/>
                    </a:lnTo>
                    <a:lnTo>
                      <a:pt x="425" y="466"/>
                    </a:lnTo>
                    <a:lnTo>
                      <a:pt x="410" y="458"/>
                    </a:lnTo>
                    <a:lnTo>
                      <a:pt x="398" y="451"/>
                    </a:lnTo>
                    <a:lnTo>
                      <a:pt x="384" y="444"/>
                    </a:lnTo>
                    <a:lnTo>
                      <a:pt x="370" y="438"/>
                    </a:lnTo>
                    <a:lnTo>
                      <a:pt x="356" y="432"/>
                    </a:lnTo>
                    <a:lnTo>
                      <a:pt x="343" y="426"/>
                    </a:lnTo>
                    <a:lnTo>
                      <a:pt x="333" y="424"/>
                    </a:lnTo>
                    <a:lnTo>
                      <a:pt x="322" y="419"/>
                    </a:lnTo>
                    <a:lnTo>
                      <a:pt x="310" y="414"/>
                    </a:lnTo>
                    <a:lnTo>
                      <a:pt x="300" y="409"/>
                    </a:lnTo>
                    <a:lnTo>
                      <a:pt x="292" y="411"/>
                    </a:lnTo>
                    <a:lnTo>
                      <a:pt x="282" y="413"/>
                    </a:lnTo>
                    <a:lnTo>
                      <a:pt x="274" y="413"/>
                    </a:lnTo>
                    <a:lnTo>
                      <a:pt x="265" y="410"/>
                    </a:lnTo>
                    <a:lnTo>
                      <a:pt x="264" y="424"/>
                    </a:lnTo>
                    <a:lnTo>
                      <a:pt x="260" y="441"/>
                    </a:lnTo>
                    <a:lnTo>
                      <a:pt x="267" y="455"/>
                    </a:lnTo>
                    <a:lnTo>
                      <a:pt x="273" y="470"/>
                    </a:lnTo>
                    <a:lnTo>
                      <a:pt x="279" y="484"/>
                    </a:lnTo>
                    <a:lnTo>
                      <a:pt x="284" y="501"/>
                    </a:lnTo>
                    <a:lnTo>
                      <a:pt x="289" y="518"/>
                    </a:lnTo>
                    <a:lnTo>
                      <a:pt x="297" y="540"/>
                    </a:lnTo>
                    <a:lnTo>
                      <a:pt x="299" y="557"/>
                    </a:lnTo>
                    <a:lnTo>
                      <a:pt x="304" y="574"/>
                    </a:lnTo>
                    <a:lnTo>
                      <a:pt x="307" y="590"/>
                    </a:lnTo>
                    <a:lnTo>
                      <a:pt x="312" y="611"/>
                    </a:lnTo>
                    <a:lnTo>
                      <a:pt x="317" y="634"/>
                    </a:lnTo>
                    <a:lnTo>
                      <a:pt x="321" y="666"/>
                    </a:lnTo>
                    <a:lnTo>
                      <a:pt x="280" y="666"/>
                    </a:lnTo>
                    <a:lnTo>
                      <a:pt x="275" y="639"/>
                    </a:lnTo>
                    <a:lnTo>
                      <a:pt x="272" y="619"/>
                    </a:lnTo>
                    <a:lnTo>
                      <a:pt x="266" y="594"/>
                    </a:lnTo>
                    <a:lnTo>
                      <a:pt x="262" y="570"/>
                    </a:lnTo>
                    <a:lnTo>
                      <a:pt x="257" y="551"/>
                    </a:lnTo>
                    <a:lnTo>
                      <a:pt x="254" y="533"/>
                    </a:lnTo>
                    <a:lnTo>
                      <a:pt x="249" y="518"/>
                    </a:lnTo>
                    <a:lnTo>
                      <a:pt x="242" y="499"/>
                    </a:lnTo>
                    <a:lnTo>
                      <a:pt x="235" y="481"/>
                    </a:lnTo>
                    <a:lnTo>
                      <a:pt x="230" y="466"/>
                    </a:lnTo>
                    <a:lnTo>
                      <a:pt x="224" y="461"/>
                    </a:lnTo>
                    <a:lnTo>
                      <a:pt x="216" y="458"/>
                    </a:lnTo>
                    <a:lnTo>
                      <a:pt x="210" y="454"/>
                    </a:lnTo>
                    <a:lnTo>
                      <a:pt x="207" y="456"/>
                    </a:lnTo>
                    <a:lnTo>
                      <a:pt x="199" y="466"/>
                    </a:lnTo>
                    <a:lnTo>
                      <a:pt x="188" y="479"/>
                    </a:lnTo>
                    <a:lnTo>
                      <a:pt x="179" y="491"/>
                    </a:lnTo>
                    <a:lnTo>
                      <a:pt x="171" y="501"/>
                    </a:lnTo>
                    <a:lnTo>
                      <a:pt x="163" y="515"/>
                    </a:lnTo>
                    <a:lnTo>
                      <a:pt x="156" y="524"/>
                    </a:lnTo>
                    <a:lnTo>
                      <a:pt x="147" y="538"/>
                    </a:lnTo>
                    <a:lnTo>
                      <a:pt x="138" y="553"/>
                    </a:lnTo>
                    <a:lnTo>
                      <a:pt x="131" y="568"/>
                    </a:lnTo>
                    <a:lnTo>
                      <a:pt x="123" y="584"/>
                    </a:lnTo>
                    <a:lnTo>
                      <a:pt x="114" y="602"/>
                    </a:lnTo>
                    <a:lnTo>
                      <a:pt x="106" y="623"/>
                    </a:lnTo>
                    <a:lnTo>
                      <a:pt x="95" y="643"/>
                    </a:lnTo>
                    <a:lnTo>
                      <a:pt x="99" y="618"/>
                    </a:lnTo>
                    <a:lnTo>
                      <a:pt x="101" y="601"/>
                    </a:lnTo>
                    <a:lnTo>
                      <a:pt x="104" y="582"/>
                    </a:lnTo>
                    <a:lnTo>
                      <a:pt x="107" y="570"/>
                    </a:lnTo>
                    <a:lnTo>
                      <a:pt x="110" y="561"/>
                    </a:lnTo>
                    <a:lnTo>
                      <a:pt x="117" y="545"/>
                    </a:lnTo>
                    <a:lnTo>
                      <a:pt x="123" y="528"/>
                    </a:lnTo>
                    <a:lnTo>
                      <a:pt x="127" y="516"/>
                    </a:lnTo>
                    <a:lnTo>
                      <a:pt x="138" y="501"/>
                    </a:lnTo>
                    <a:lnTo>
                      <a:pt x="148" y="487"/>
                    </a:lnTo>
                    <a:lnTo>
                      <a:pt x="158" y="470"/>
                    </a:lnTo>
                    <a:lnTo>
                      <a:pt x="167" y="454"/>
                    </a:lnTo>
                    <a:lnTo>
                      <a:pt x="175" y="445"/>
                    </a:lnTo>
                    <a:lnTo>
                      <a:pt x="184" y="437"/>
                    </a:lnTo>
                    <a:lnTo>
                      <a:pt x="195" y="426"/>
                    </a:lnTo>
                    <a:lnTo>
                      <a:pt x="205" y="415"/>
                    </a:lnTo>
                    <a:lnTo>
                      <a:pt x="215" y="405"/>
                    </a:lnTo>
                    <a:lnTo>
                      <a:pt x="225" y="391"/>
                    </a:lnTo>
                    <a:lnTo>
                      <a:pt x="221" y="387"/>
                    </a:lnTo>
                    <a:lnTo>
                      <a:pt x="213" y="380"/>
                    </a:lnTo>
                    <a:lnTo>
                      <a:pt x="206" y="376"/>
                    </a:lnTo>
                    <a:lnTo>
                      <a:pt x="199" y="378"/>
                    </a:lnTo>
                    <a:lnTo>
                      <a:pt x="187" y="387"/>
                    </a:lnTo>
                    <a:lnTo>
                      <a:pt x="176" y="396"/>
                    </a:lnTo>
                    <a:lnTo>
                      <a:pt x="166" y="405"/>
                    </a:lnTo>
                    <a:lnTo>
                      <a:pt x="156" y="415"/>
                    </a:lnTo>
                    <a:lnTo>
                      <a:pt x="144" y="431"/>
                    </a:lnTo>
                    <a:lnTo>
                      <a:pt x="131" y="446"/>
                    </a:lnTo>
                    <a:lnTo>
                      <a:pt x="120" y="457"/>
                    </a:lnTo>
                    <a:lnTo>
                      <a:pt x="112" y="467"/>
                    </a:lnTo>
                    <a:lnTo>
                      <a:pt x="101" y="479"/>
                    </a:lnTo>
                    <a:lnTo>
                      <a:pt x="90" y="494"/>
                    </a:lnTo>
                    <a:lnTo>
                      <a:pt x="82" y="508"/>
                    </a:lnTo>
                    <a:lnTo>
                      <a:pt x="71" y="524"/>
                    </a:lnTo>
                    <a:lnTo>
                      <a:pt x="61" y="538"/>
                    </a:lnTo>
                    <a:lnTo>
                      <a:pt x="52" y="555"/>
                    </a:lnTo>
                    <a:lnTo>
                      <a:pt x="39" y="574"/>
                    </a:lnTo>
                    <a:lnTo>
                      <a:pt x="45" y="549"/>
                    </a:lnTo>
                    <a:lnTo>
                      <a:pt x="49" y="531"/>
                    </a:lnTo>
                    <a:lnTo>
                      <a:pt x="53" y="516"/>
                    </a:lnTo>
                    <a:lnTo>
                      <a:pt x="55" y="511"/>
                    </a:lnTo>
                    <a:lnTo>
                      <a:pt x="61" y="503"/>
                    </a:lnTo>
                    <a:lnTo>
                      <a:pt x="70" y="492"/>
                    </a:lnTo>
                    <a:lnTo>
                      <a:pt x="80" y="482"/>
                    </a:lnTo>
                    <a:lnTo>
                      <a:pt x="91" y="469"/>
                    </a:lnTo>
                    <a:lnTo>
                      <a:pt x="101" y="458"/>
                    </a:lnTo>
                    <a:lnTo>
                      <a:pt x="116" y="444"/>
                    </a:lnTo>
                    <a:lnTo>
                      <a:pt x="125" y="434"/>
                    </a:lnTo>
                    <a:lnTo>
                      <a:pt x="138" y="422"/>
                    </a:lnTo>
                    <a:lnTo>
                      <a:pt x="153" y="410"/>
                    </a:lnTo>
                    <a:lnTo>
                      <a:pt x="165" y="400"/>
                    </a:lnTo>
                    <a:lnTo>
                      <a:pt x="178" y="390"/>
                    </a:lnTo>
                    <a:lnTo>
                      <a:pt x="199" y="376"/>
                    </a:lnTo>
                    <a:lnTo>
                      <a:pt x="210" y="372"/>
                    </a:lnTo>
                    <a:lnTo>
                      <a:pt x="216" y="368"/>
                    </a:lnTo>
                    <a:lnTo>
                      <a:pt x="205" y="361"/>
                    </a:lnTo>
                    <a:lnTo>
                      <a:pt x="194" y="351"/>
                    </a:lnTo>
                    <a:lnTo>
                      <a:pt x="181" y="340"/>
                    </a:lnTo>
                    <a:lnTo>
                      <a:pt x="170" y="331"/>
                    </a:lnTo>
                    <a:lnTo>
                      <a:pt x="158" y="323"/>
                    </a:lnTo>
                    <a:lnTo>
                      <a:pt x="148" y="315"/>
                    </a:lnTo>
                    <a:lnTo>
                      <a:pt x="139" y="305"/>
                    </a:lnTo>
                    <a:lnTo>
                      <a:pt x="125" y="292"/>
                    </a:lnTo>
                    <a:lnTo>
                      <a:pt x="113" y="280"/>
                    </a:lnTo>
                    <a:lnTo>
                      <a:pt x="99" y="266"/>
                    </a:lnTo>
                    <a:lnTo>
                      <a:pt x="84" y="253"/>
                    </a:lnTo>
                    <a:lnTo>
                      <a:pt x="72" y="244"/>
                    </a:lnTo>
                    <a:lnTo>
                      <a:pt x="57" y="232"/>
                    </a:lnTo>
                    <a:lnTo>
                      <a:pt x="48" y="224"/>
                    </a:lnTo>
                    <a:lnTo>
                      <a:pt x="38" y="211"/>
                    </a:lnTo>
                    <a:lnTo>
                      <a:pt x="31" y="201"/>
                    </a:lnTo>
                    <a:lnTo>
                      <a:pt x="22" y="193"/>
                    </a:lnTo>
                    <a:lnTo>
                      <a:pt x="10" y="183"/>
                    </a:lnTo>
                    <a:lnTo>
                      <a:pt x="0" y="175"/>
                    </a:lnTo>
                    <a:lnTo>
                      <a:pt x="8" y="176"/>
                    </a:lnTo>
                    <a:lnTo>
                      <a:pt x="20" y="179"/>
                    </a:lnTo>
                    <a:lnTo>
                      <a:pt x="32" y="182"/>
                    </a:lnTo>
                    <a:lnTo>
                      <a:pt x="43" y="187"/>
                    </a:lnTo>
                    <a:lnTo>
                      <a:pt x="54" y="195"/>
                    </a:lnTo>
                    <a:lnTo>
                      <a:pt x="69" y="206"/>
                    </a:lnTo>
                    <a:lnTo>
                      <a:pt x="82" y="215"/>
                    </a:lnTo>
                    <a:lnTo>
                      <a:pt x="97" y="224"/>
                    </a:lnTo>
                    <a:lnTo>
                      <a:pt x="110" y="236"/>
                    </a:lnTo>
                    <a:lnTo>
                      <a:pt x="125" y="249"/>
                    </a:lnTo>
                    <a:lnTo>
                      <a:pt x="137" y="259"/>
                    </a:lnTo>
                  </a:path>
                </a:pathLst>
              </a:custGeom>
              <a:solidFill>
                <a:srgbClr val="037C03"/>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9226" name="Group 14"/>
            <p:cNvGrpSpPr>
              <a:grpSpLocks/>
            </p:cNvGrpSpPr>
            <p:nvPr/>
          </p:nvGrpSpPr>
          <p:grpSpPr bwMode="auto">
            <a:xfrm>
              <a:off x="4653" y="2849"/>
              <a:ext cx="1084" cy="1464"/>
              <a:chOff x="4653" y="2849"/>
              <a:chExt cx="1084" cy="1464"/>
            </a:xfrm>
          </p:grpSpPr>
          <p:grpSp>
            <p:nvGrpSpPr>
              <p:cNvPr id="9231" name="Group 15"/>
              <p:cNvGrpSpPr>
                <a:grpSpLocks/>
              </p:cNvGrpSpPr>
              <p:nvPr/>
            </p:nvGrpSpPr>
            <p:grpSpPr bwMode="auto">
              <a:xfrm>
                <a:off x="5207" y="2849"/>
                <a:ext cx="530" cy="1443"/>
                <a:chOff x="5207" y="2849"/>
                <a:chExt cx="530" cy="1443"/>
              </a:xfrm>
            </p:grpSpPr>
            <p:sp>
              <p:nvSpPr>
                <p:cNvPr id="9240" name="Freeform 16"/>
                <p:cNvSpPr>
                  <a:spLocks/>
                </p:cNvSpPr>
                <p:nvPr/>
              </p:nvSpPr>
              <p:spPr bwMode="ltGray">
                <a:xfrm>
                  <a:off x="5524" y="3154"/>
                  <a:ext cx="191" cy="1138"/>
                </a:xfrm>
                <a:custGeom>
                  <a:avLst/>
                  <a:gdLst>
                    <a:gd name="T0" fmla="*/ 190 w 191"/>
                    <a:gd name="T1" fmla="*/ 529 h 1138"/>
                    <a:gd name="T2" fmla="*/ 174 w 191"/>
                    <a:gd name="T3" fmla="*/ 760 h 1138"/>
                    <a:gd name="T4" fmla="*/ 158 w 191"/>
                    <a:gd name="T5" fmla="*/ 946 h 1138"/>
                    <a:gd name="T6" fmla="*/ 147 w 191"/>
                    <a:gd name="T7" fmla="*/ 1083 h 1138"/>
                    <a:gd name="T8" fmla="*/ 150 w 191"/>
                    <a:gd name="T9" fmla="*/ 1137 h 1138"/>
                    <a:gd name="T10" fmla="*/ 127 w 191"/>
                    <a:gd name="T11" fmla="*/ 1137 h 1138"/>
                    <a:gd name="T12" fmla="*/ 120 w 191"/>
                    <a:gd name="T13" fmla="*/ 1058 h 1138"/>
                    <a:gd name="T14" fmla="*/ 116 w 191"/>
                    <a:gd name="T15" fmla="*/ 937 h 1138"/>
                    <a:gd name="T16" fmla="*/ 108 w 191"/>
                    <a:gd name="T17" fmla="*/ 824 h 1138"/>
                    <a:gd name="T18" fmla="*/ 104 w 191"/>
                    <a:gd name="T19" fmla="*/ 740 h 1138"/>
                    <a:gd name="T20" fmla="*/ 95 w 191"/>
                    <a:gd name="T21" fmla="*/ 617 h 1138"/>
                    <a:gd name="T22" fmla="*/ 84 w 191"/>
                    <a:gd name="T23" fmla="*/ 510 h 1138"/>
                    <a:gd name="T24" fmla="*/ 75 w 191"/>
                    <a:gd name="T25" fmla="*/ 417 h 1138"/>
                    <a:gd name="T26" fmla="*/ 66 w 191"/>
                    <a:gd name="T27" fmla="*/ 316 h 1138"/>
                    <a:gd name="T28" fmla="*/ 52 w 191"/>
                    <a:gd name="T29" fmla="*/ 217 h 1138"/>
                    <a:gd name="T30" fmla="*/ 36 w 191"/>
                    <a:gd name="T31" fmla="*/ 133 h 1138"/>
                    <a:gd name="T32" fmla="*/ 9 w 191"/>
                    <a:gd name="T33" fmla="*/ 51 h 1138"/>
                    <a:gd name="T34" fmla="*/ 0 w 191"/>
                    <a:gd name="T35" fmla="*/ 19 h 1138"/>
                    <a:gd name="T36" fmla="*/ 11 w 191"/>
                    <a:gd name="T37" fmla="*/ 0 h 1138"/>
                    <a:gd name="T38" fmla="*/ 28 w 191"/>
                    <a:gd name="T39" fmla="*/ 33 h 1138"/>
                    <a:gd name="T40" fmla="*/ 52 w 191"/>
                    <a:gd name="T41" fmla="*/ 109 h 1138"/>
                    <a:gd name="T42" fmla="*/ 70 w 191"/>
                    <a:gd name="T43" fmla="*/ 187 h 1138"/>
                    <a:gd name="T44" fmla="*/ 84 w 191"/>
                    <a:gd name="T45" fmla="*/ 268 h 1138"/>
                    <a:gd name="T46" fmla="*/ 93 w 191"/>
                    <a:gd name="T47" fmla="*/ 372 h 1138"/>
                    <a:gd name="T48" fmla="*/ 102 w 191"/>
                    <a:gd name="T49" fmla="*/ 470 h 1138"/>
                    <a:gd name="T50" fmla="*/ 115 w 191"/>
                    <a:gd name="T51" fmla="*/ 603 h 1138"/>
                    <a:gd name="T52" fmla="*/ 125 w 191"/>
                    <a:gd name="T53" fmla="*/ 712 h 1138"/>
                    <a:gd name="T54" fmla="*/ 129 w 191"/>
                    <a:gd name="T55" fmla="*/ 799 h 1138"/>
                    <a:gd name="T56" fmla="*/ 133 w 191"/>
                    <a:gd name="T57" fmla="*/ 889 h 1138"/>
                    <a:gd name="T58" fmla="*/ 142 w 191"/>
                    <a:gd name="T59" fmla="*/ 982 h 1138"/>
                    <a:gd name="T60" fmla="*/ 154 w 191"/>
                    <a:gd name="T61" fmla="*/ 822 h 1138"/>
                    <a:gd name="T62" fmla="*/ 169 w 191"/>
                    <a:gd name="T63" fmla="*/ 672 h 1138"/>
                    <a:gd name="T64" fmla="*/ 190 w 191"/>
                    <a:gd name="T65" fmla="*/ 529 h 1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1" h="1138">
                      <a:moveTo>
                        <a:pt x="190" y="529"/>
                      </a:moveTo>
                      <a:lnTo>
                        <a:pt x="174" y="760"/>
                      </a:lnTo>
                      <a:lnTo>
                        <a:pt x="158" y="946"/>
                      </a:lnTo>
                      <a:lnTo>
                        <a:pt x="147" y="1083"/>
                      </a:lnTo>
                      <a:lnTo>
                        <a:pt x="150" y="1137"/>
                      </a:lnTo>
                      <a:lnTo>
                        <a:pt x="127" y="1137"/>
                      </a:lnTo>
                      <a:lnTo>
                        <a:pt x="120" y="1058"/>
                      </a:lnTo>
                      <a:lnTo>
                        <a:pt x="116" y="937"/>
                      </a:lnTo>
                      <a:lnTo>
                        <a:pt x="108" y="824"/>
                      </a:lnTo>
                      <a:lnTo>
                        <a:pt x="104" y="740"/>
                      </a:lnTo>
                      <a:lnTo>
                        <a:pt x="95" y="617"/>
                      </a:lnTo>
                      <a:lnTo>
                        <a:pt x="84" y="510"/>
                      </a:lnTo>
                      <a:lnTo>
                        <a:pt x="75" y="417"/>
                      </a:lnTo>
                      <a:lnTo>
                        <a:pt x="66" y="316"/>
                      </a:lnTo>
                      <a:lnTo>
                        <a:pt x="52" y="217"/>
                      </a:lnTo>
                      <a:lnTo>
                        <a:pt x="36" y="133"/>
                      </a:lnTo>
                      <a:lnTo>
                        <a:pt x="9" y="51"/>
                      </a:lnTo>
                      <a:lnTo>
                        <a:pt x="0" y="19"/>
                      </a:lnTo>
                      <a:lnTo>
                        <a:pt x="11" y="0"/>
                      </a:lnTo>
                      <a:lnTo>
                        <a:pt x="28" y="33"/>
                      </a:lnTo>
                      <a:lnTo>
                        <a:pt x="52" y="109"/>
                      </a:lnTo>
                      <a:lnTo>
                        <a:pt x="70" y="187"/>
                      </a:lnTo>
                      <a:lnTo>
                        <a:pt x="84" y="268"/>
                      </a:lnTo>
                      <a:lnTo>
                        <a:pt x="93" y="372"/>
                      </a:lnTo>
                      <a:lnTo>
                        <a:pt x="102" y="470"/>
                      </a:lnTo>
                      <a:lnTo>
                        <a:pt x="115" y="603"/>
                      </a:lnTo>
                      <a:lnTo>
                        <a:pt x="125" y="712"/>
                      </a:lnTo>
                      <a:lnTo>
                        <a:pt x="129" y="799"/>
                      </a:lnTo>
                      <a:lnTo>
                        <a:pt x="133" y="889"/>
                      </a:lnTo>
                      <a:lnTo>
                        <a:pt x="142" y="982"/>
                      </a:lnTo>
                      <a:lnTo>
                        <a:pt x="154" y="822"/>
                      </a:lnTo>
                      <a:lnTo>
                        <a:pt x="169" y="672"/>
                      </a:lnTo>
                      <a:lnTo>
                        <a:pt x="190" y="529"/>
                      </a:lnTo>
                    </a:path>
                  </a:pathLst>
                </a:custGeom>
                <a:solidFill>
                  <a:srgbClr val="3C0023"/>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41" name="Freeform 17"/>
                <p:cNvSpPr>
                  <a:spLocks/>
                </p:cNvSpPr>
                <p:nvPr/>
              </p:nvSpPr>
              <p:spPr bwMode="ltGray">
                <a:xfrm>
                  <a:off x="5207" y="2849"/>
                  <a:ext cx="530" cy="830"/>
                </a:xfrm>
                <a:custGeom>
                  <a:avLst/>
                  <a:gdLst>
                    <a:gd name="T0" fmla="*/ 294 w 530"/>
                    <a:gd name="T1" fmla="*/ 121 h 830"/>
                    <a:gd name="T2" fmla="*/ 228 w 530"/>
                    <a:gd name="T3" fmla="*/ 23 h 830"/>
                    <a:gd name="T4" fmla="*/ 119 w 530"/>
                    <a:gd name="T5" fmla="*/ 2 h 830"/>
                    <a:gd name="T6" fmla="*/ 126 w 530"/>
                    <a:gd name="T7" fmla="*/ 23 h 830"/>
                    <a:gd name="T8" fmla="*/ 209 w 530"/>
                    <a:gd name="T9" fmla="*/ 70 h 830"/>
                    <a:gd name="T10" fmla="*/ 282 w 530"/>
                    <a:gd name="T11" fmla="*/ 239 h 830"/>
                    <a:gd name="T12" fmla="*/ 158 w 530"/>
                    <a:gd name="T13" fmla="*/ 152 h 830"/>
                    <a:gd name="T14" fmla="*/ 71 w 530"/>
                    <a:gd name="T15" fmla="*/ 135 h 830"/>
                    <a:gd name="T16" fmla="*/ 16 w 530"/>
                    <a:gd name="T17" fmla="*/ 185 h 830"/>
                    <a:gd name="T18" fmla="*/ 83 w 530"/>
                    <a:gd name="T19" fmla="*/ 185 h 830"/>
                    <a:gd name="T20" fmla="*/ 235 w 530"/>
                    <a:gd name="T21" fmla="*/ 231 h 830"/>
                    <a:gd name="T22" fmla="*/ 225 w 530"/>
                    <a:gd name="T23" fmla="*/ 262 h 830"/>
                    <a:gd name="T24" fmla="*/ 200 w 530"/>
                    <a:gd name="T25" fmla="*/ 305 h 830"/>
                    <a:gd name="T26" fmla="*/ 273 w 530"/>
                    <a:gd name="T27" fmla="*/ 304 h 830"/>
                    <a:gd name="T28" fmla="*/ 149 w 530"/>
                    <a:gd name="T29" fmla="*/ 345 h 830"/>
                    <a:gd name="T30" fmla="*/ 82 w 530"/>
                    <a:gd name="T31" fmla="*/ 417 h 830"/>
                    <a:gd name="T32" fmla="*/ 15 w 530"/>
                    <a:gd name="T33" fmla="*/ 581 h 830"/>
                    <a:gd name="T34" fmla="*/ 157 w 530"/>
                    <a:gd name="T35" fmla="*/ 413 h 830"/>
                    <a:gd name="T36" fmla="*/ 256 w 530"/>
                    <a:gd name="T37" fmla="*/ 346 h 830"/>
                    <a:gd name="T38" fmla="*/ 205 w 530"/>
                    <a:gd name="T39" fmla="*/ 481 h 830"/>
                    <a:gd name="T40" fmla="*/ 166 w 530"/>
                    <a:gd name="T41" fmla="*/ 604 h 830"/>
                    <a:gd name="T42" fmla="*/ 155 w 530"/>
                    <a:gd name="T43" fmla="*/ 728 h 830"/>
                    <a:gd name="T44" fmla="*/ 213 w 530"/>
                    <a:gd name="T45" fmla="*/ 541 h 830"/>
                    <a:gd name="T46" fmla="*/ 268 w 530"/>
                    <a:gd name="T47" fmla="*/ 422 h 830"/>
                    <a:gd name="T48" fmla="*/ 272 w 530"/>
                    <a:gd name="T49" fmla="*/ 383 h 830"/>
                    <a:gd name="T50" fmla="*/ 255 w 530"/>
                    <a:gd name="T51" fmla="*/ 577 h 830"/>
                    <a:gd name="T52" fmla="*/ 300 w 530"/>
                    <a:gd name="T53" fmla="*/ 784 h 830"/>
                    <a:gd name="T54" fmla="*/ 277 w 530"/>
                    <a:gd name="T55" fmla="*/ 559 h 830"/>
                    <a:gd name="T56" fmla="*/ 275 w 530"/>
                    <a:gd name="T57" fmla="*/ 398 h 830"/>
                    <a:gd name="T58" fmla="*/ 319 w 530"/>
                    <a:gd name="T59" fmla="*/ 338 h 830"/>
                    <a:gd name="T60" fmla="*/ 407 w 530"/>
                    <a:gd name="T61" fmla="*/ 532 h 830"/>
                    <a:gd name="T62" fmla="*/ 483 w 530"/>
                    <a:gd name="T63" fmla="*/ 734 h 830"/>
                    <a:gd name="T64" fmla="*/ 418 w 530"/>
                    <a:gd name="T65" fmla="*/ 521 h 830"/>
                    <a:gd name="T66" fmla="*/ 347 w 530"/>
                    <a:gd name="T67" fmla="*/ 339 h 830"/>
                    <a:gd name="T68" fmla="*/ 355 w 530"/>
                    <a:gd name="T69" fmla="*/ 217 h 830"/>
                    <a:gd name="T70" fmla="*/ 420 w 530"/>
                    <a:gd name="T71" fmla="*/ 233 h 830"/>
                    <a:gd name="T72" fmla="*/ 519 w 530"/>
                    <a:gd name="T73" fmla="*/ 223 h 830"/>
                    <a:gd name="T74" fmla="*/ 468 w 530"/>
                    <a:gd name="T75" fmla="*/ 219 h 830"/>
                    <a:gd name="T76" fmla="*/ 354 w 530"/>
                    <a:gd name="T77" fmla="*/ 257 h 830"/>
                    <a:gd name="T78" fmla="*/ 419 w 530"/>
                    <a:gd name="T79" fmla="*/ 195 h 830"/>
                    <a:gd name="T80" fmla="*/ 528 w 530"/>
                    <a:gd name="T81" fmla="*/ 181 h 830"/>
                    <a:gd name="T82" fmla="*/ 496 w 530"/>
                    <a:gd name="T83" fmla="*/ 157 h 830"/>
                    <a:gd name="T84" fmla="*/ 353 w 530"/>
                    <a:gd name="T85" fmla="*/ 247 h 830"/>
                    <a:gd name="T86" fmla="*/ 373 w 530"/>
                    <a:gd name="T87" fmla="*/ 178 h 830"/>
                    <a:gd name="T88" fmla="*/ 490 w 530"/>
                    <a:gd name="T89" fmla="*/ 110 h 830"/>
                    <a:gd name="T90" fmla="*/ 407 w 530"/>
                    <a:gd name="T91" fmla="*/ 147 h 830"/>
                    <a:gd name="T92" fmla="*/ 319 w 530"/>
                    <a:gd name="T93" fmla="*/ 195 h 8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30" h="830">
                      <a:moveTo>
                        <a:pt x="319" y="195"/>
                      </a:moveTo>
                      <a:lnTo>
                        <a:pt x="309" y="157"/>
                      </a:lnTo>
                      <a:lnTo>
                        <a:pt x="294" y="121"/>
                      </a:lnTo>
                      <a:lnTo>
                        <a:pt x="275" y="80"/>
                      </a:lnTo>
                      <a:lnTo>
                        <a:pt x="253" y="49"/>
                      </a:lnTo>
                      <a:lnTo>
                        <a:pt x="228" y="23"/>
                      </a:lnTo>
                      <a:lnTo>
                        <a:pt x="194" y="9"/>
                      </a:lnTo>
                      <a:lnTo>
                        <a:pt x="149" y="1"/>
                      </a:lnTo>
                      <a:lnTo>
                        <a:pt x="119" y="2"/>
                      </a:lnTo>
                      <a:lnTo>
                        <a:pt x="85" y="0"/>
                      </a:lnTo>
                      <a:lnTo>
                        <a:pt x="107" y="20"/>
                      </a:lnTo>
                      <a:lnTo>
                        <a:pt x="126" y="23"/>
                      </a:lnTo>
                      <a:lnTo>
                        <a:pt x="151" y="34"/>
                      </a:lnTo>
                      <a:lnTo>
                        <a:pt x="174" y="45"/>
                      </a:lnTo>
                      <a:lnTo>
                        <a:pt x="209" y="70"/>
                      </a:lnTo>
                      <a:lnTo>
                        <a:pt x="237" y="104"/>
                      </a:lnTo>
                      <a:lnTo>
                        <a:pt x="255" y="147"/>
                      </a:lnTo>
                      <a:lnTo>
                        <a:pt x="282" y="239"/>
                      </a:lnTo>
                      <a:lnTo>
                        <a:pt x="209" y="178"/>
                      </a:lnTo>
                      <a:lnTo>
                        <a:pt x="185" y="163"/>
                      </a:lnTo>
                      <a:lnTo>
                        <a:pt x="158" y="152"/>
                      </a:lnTo>
                      <a:lnTo>
                        <a:pt x="133" y="148"/>
                      </a:lnTo>
                      <a:lnTo>
                        <a:pt x="118" y="143"/>
                      </a:lnTo>
                      <a:lnTo>
                        <a:pt x="71" y="135"/>
                      </a:lnTo>
                      <a:lnTo>
                        <a:pt x="0" y="129"/>
                      </a:lnTo>
                      <a:lnTo>
                        <a:pt x="0" y="185"/>
                      </a:lnTo>
                      <a:lnTo>
                        <a:pt x="16" y="185"/>
                      </a:lnTo>
                      <a:lnTo>
                        <a:pt x="38" y="187"/>
                      </a:lnTo>
                      <a:lnTo>
                        <a:pt x="64" y="184"/>
                      </a:lnTo>
                      <a:lnTo>
                        <a:pt x="83" y="185"/>
                      </a:lnTo>
                      <a:lnTo>
                        <a:pt x="136" y="191"/>
                      </a:lnTo>
                      <a:lnTo>
                        <a:pt x="157" y="198"/>
                      </a:lnTo>
                      <a:lnTo>
                        <a:pt x="235" y="231"/>
                      </a:lnTo>
                      <a:lnTo>
                        <a:pt x="275" y="257"/>
                      </a:lnTo>
                      <a:lnTo>
                        <a:pt x="246" y="261"/>
                      </a:lnTo>
                      <a:lnTo>
                        <a:pt x="225" y="262"/>
                      </a:lnTo>
                      <a:lnTo>
                        <a:pt x="194" y="288"/>
                      </a:lnTo>
                      <a:lnTo>
                        <a:pt x="179" y="328"/>
                      </a:lnTo>
                      <a:lnTo>
                        <a:pt x="200" y="305"/>
                      </a:lnTo>
                      <a:lnTo>
                        <a:pt x="260" y="278"/>
                      </a:lnTo>
                      <a:lnTo>
                        <a:pt x="297" y="290"/>
                      </a:lnTo>
                      <a:lnTo>
                        <a:pt x="273" y="304"/>
                      </a:lnTo>
                      <a:lnTo>
                        <a:pt x="244" y="305"/>
                      </a:lnTo>
                      <a:lnTo>
                        <a:pt x="171" y="337"/>
                      </a:lnTo>
                      <a:lnTo>
                        <a:pt x="149" y="345"/>
                      </a:lnTo>
                      <a:lnTo>
                        <a:pt x="125" y="356"/>
                      </a:lnTo>
                      <a:lnTo>
                        <a:pt x="104" y="374"/>
                      </a:lnTo>
                      <a:lnTo>
                        <a:pt x="82" y="417"/>
                      </a:lnTo>
                      <a:lnTo>
                        <a:pt x="69" y="449"/>
                      </a:lnTo>
                      <a:lnTo>
                        <a:pt x="29" y="553"/>
                      </a:lnTo>
                      <a:lnTo>
                        <a:pt x="15" y="581"/>
                      </a:lnTo>
                      <a:lnTo>
                        <a:pt x="79" y="502"/>
                      </a:lnTo>
                      <a:lnTo>
                        <a:pt x="109" y="473"/>
                      </a:lnTo>
                      <a:lnTo>
                        <a:pt x="157" y="413"/>
                      </a:lnTo>
                      <a:lnTo>
                        <a:pt x="180" y="390"/>
                      </a:lnTo>
                      <a:lnTo>
                        <a:pt x="200" y="374"/>
                      </a:lnTo>
                      <a:lnTo>
                        <a:pt x="256" y="346"/>
                      </a:lnTo>
                      <a:lnTo>
                        <a:pt x="287" y="323"/>
                      </a:lnTo>
                      <a:lnTo>
                        <a:pt x="263" y="348"/>
                      </a:lnTo>
                      <a:lnTo>
                        <a:pt x="205" y="481"/>
                      </a:lnTo>
                      <a:lnTo>
                        <a:pt x="182" y="539"/>
                      </a:lnTo>
                      <a:lnTo>
                        <a:pt x="172" y="572"/>
                      </a:lnTo>
                      <a:lnTo>
                        <a:pt x="166" y="604"/>
                      </a:lnTo>
                      <a:lnTo>
                        <a:pt x="162" y="641"/>
                      </a:lnTo>
                      <a:lnTo>
                        <a:pt x="161" y="670"/>
                      </a:lnTo>
                      <a:lnTo>
                        <a:pt x="155" y="728"/>
                      </a:lnTo>
                      <a:lnTo>
                        <a:pt x="182" y="670"/>
                      </a:lnTo>
                      <a:lnTo>
                        <a:pt x="200" y="590"/>
                      </a:lnTo>
                      <a:lnTo>
                        <a:pt x="213" y="541"/>
                      </a:lnTo>
                      <a:lnTo>
                        <a:pt x="225" y="510"/>
                      </a:lnTo>
                      <a:lnTo>
                        <a:pt x="255" y="451"/>
                      </a:lnTo>
                      <a:lnTo>
                        <a:pt x="268" y="422"/>
                      </a:lnTo>
                      <a:lnTo>
                        <a:pt x="278" y="386"/>
                      </a:lnTo>
                      <a:lnTo>
                        <a:pt x="297" y="336"/>
                      </a:lnTo>
                      <a:lnTo>
                        <a:pt x="272" y="383"/>
                      </a:lnTo>
                      <a:lnTo>
                        <a:pt x="258" y="435"/>
                      </a:lnTo>
                      <a:lnTo>
                        <a:pt x="253" y="539"/>
                      </a:lnTo>
                      <a:lnTo>
                        <a:pt x="255" y="577"/>
                      </a:lnTo>
                      <a:lnTo>
                        <a:pt x="261" y="646"/>
                      </a:lnTo>
                      <a:lnTo>
                        <a:pt x="267" y="673"/>
                      </a:lnTo>
                      <a:lnTo>
                        <a:pt x="300" y="784"/>
                      </a:lnTo>
                      <a:lnTo>
                        <a:pt x="305" y="829"/>
                      </a:lnTo>
                      <a:lnTo>
                        <a:pt x="296" y="676"/>
                      </a:lnTo>
                      <a:lnTo>
                        <a:pt x="277" y="559"/>
                      </a:lnTo>
                      <a:lnTo>
                        <a:pt x="274" y="519"/>
                      </a:lnTo>
                      <a:lnTo>
                        <a:pt x="272" y="426"/>
                      </a:lnTo>
                      <a:lnTo>
                        <a:pt x="275" y="398"/>
                      </a:lnTo>
                      <a:lnTo>
                        <a:pt x="288" y="351"/>
                      </a:lnTo>
                      <a:lnTo>
                        <a:pt x="300" y="320"/>
                      </a:lnTo>
                      <a:lnTo>
                        <a:pt x="319" y="338"/>
                      </a:lnTo>
                      <a:lnTo>
                        <a:pt x="349" y="379"/>
                      </a:lnTo>
                      <a:lnTo>
                        <a:pt x="384" y="463"/>
                      </a:lnTo>
                      <a:lnTo>
                        <a:pt x="407" y="532"/>
                      </a:lnTo>
                      <a:lnTo>
                        <a:pt x="426" y="594"/>
                      </a:lnTo>
                      <a:lnTo>
                        <a:pt x="460" y="686"/>
                      </a:lnTo>
                      <a:lnTo>
                        <a:pt x="483" y="734"/>
                      </a:lnTo>
                      <a:lnTo>
                        <a:pt x="502" y="765"/>
                      </a:lnTo>
                      <a:lnTo>
                        <a:pt x="494" y="720"/>
                      </a:lnTo>
                      <a:lnTo>
                        <a:pt x="418" y="521"/>
                      </a:lnTo>
                      <a:lnTo>
                        <a:pt x="371" y="415"/>
                      </a:lnTo>
                      <a:lnTo>
                        <a:pt x="357" y="375"/>
                      </a:lnTo>
                      <a:lnTo>
                        <a:pt x="347" y="339"/>
                      </a:lnTo>
                      <a:lnTo>
                        <a:pt x="312" y="268"/>
                      </a:lnTo>
                      <a:lnTo>
                        <a:pt x="318" y="236"/>
                      </a:lnTo>
                      <a:lnTo>
                        <a:pt x="355" y="217"/>
                      </a:lnTo>
                      <a:lnTo>
                        <a:pt x="373" y="224"/>
                      </a:lnTo>
                      <a:lnTo>
                        <a:pt x="396" y="226"/>
                      </a:lnTo>
                      <a:lnTo>
                        <a:pt x="420" y="233"/>
                      </a:lnTo>
                      <a:lnTo>
                        <a:pt x="517" y="244"/>
                      </a:lnTo>
                      <a:lnTo>
                        <a:pt x="511" y="243"/>
                      </a:lnTo>
                      <a:lnTo>
                        <a:pt x="519" y="223"/>
                      </a:lnTo>
                      <a:lnTo>
                        <a:pt x="523" y="223"/>
                      </a:lnTo>
                      <a:lnTo>
                        <a:pt x="498" y="219"/>
                      </a:lnTo>
                      <a:lnTo>
                        <a:pt x="468" y="219"/>
                      </a:lnTo>
                      <a:lnTo>
                        <a:pt x="430" y="227"/>
                      </a:lnTo>
                      <a:lnTo>
                        <a:pt x="389" y="241"/>
                      </a:lnTo>
                      <a:lnTo>
                        <a:pt x="354" y="257"/>
                      </a:lnTo>
                      <a:lnTo>
                        <a:pt x="326" y="267"/>
                      </a:lnTo>
                      <a:lnTo>
                        <a:pt x="364" y="230"/>
                      </a:lnTo>
                      <a:lnTo>
                        <a:pt x="419" y="195"/>
                      </a:lnTo>
                      <a:lnTo>
                        <a:pt x="477" y="180"/>
                      </a:lnTo>
                      <a:lnTo>
                        <a:pt x="503" y="179"/>
                      </a:lnTo>
                      <a:lnTo>
                        <a:pt x="528" y="181"/>
                      </a:lnTo>
                      <a:lnTo>
                        <a:pt x="518" y="181"/>
                      </a:lnTo>
                      <a:lnTo>
                        <a:pt x="529" y="153"/>
                      </a:lnTo>
                      <a:lnTo>
                        <a:pt x="496" y="157"/>
                      </a:lnTo>
                      <a:lnTo>
                        <a:pt x="458" y="174"/>
                      </a:lnTo>
                      <a:lnTo>
                        <a:pt x="417" y="198"/>
                      </a:lnTo>
                      <a:lnTo>
                        <a:pt x="353" y="247"/>
                      </a:lnTo>
                      <a:lnTo>
                        <a:pt x="324" y="266"/>
                      </a:lnTo>
                      <a:lnTo>
                        <a:pt x="340" y="204"/>
                      </a:lnTo>
                      <a:lnTo>
                        <a:pt x="373" y="178"/>
                      </a:lnTo>
                      <a:lnTo>
                        <a:pt x="411" y="152"/>
                      </a:lnTo>
                      <a:lnTo>
                        <a:pt x="464" y="121"/>
                      </a:lnTo>
                      <a:lnTo>
                        <a:pt x="490" y="110"/>
                      </a:lnTo>
                      <a:lnTo>
                        <a:pt x="458" y="102"/>
                      </a:lnTo>
                      <a:lnTo>
                        <a:pt x="433" y="121"/>
                      </a:lnTo>
                      <a:lnTo>
                        <a:pt x="407" y="147"/>
                      </a:lnTo>
                      <a:lnTo>
                        <a:pt x="386" y="166"/>
                      </a:lnTo>
                      <a:lnTo>
                        <a:pt x="352" y="206"/>
                      </a:lnTo>
                      <a:lnTo>
                        <a:pt x="319" y="195"/>
                      </a:lnTo>
                    </a:path>
                  </a:pathLst>
                </a:custGeom>
                <a:solidFill>
                  <a:srgbClr val="037C03"/>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9232" name="Group 18"/>
              <p:cNvGrpSpPr>
                <a:grpSpLocks/>
              </p:cNvGrpSpPr>
              <p:nvPr/>
            </p:nvGrpSpPr>
            <p:grpSpPr bwMode="auto">
              <a:xfrm>
                <a:off x="4653" y="3240"/>
                <a:ext cx="991" cy="1073"/>
                <a:chOff x="4653" y="3240"/>
                <a:chExt cx="991" cy="1073"/>
              </a:xfrm>
            </p:grpSpPr>
            <p:sp>
              <p:nvSpPr>
                <p:cNvPr id="9233" name="Freeform 19"/>
                <p:cNvSpPr>
                  <a:spLocks/>
                </p:cNvSpPr>
                <p:nvPr/>
              </p:nvSpPr>
              <p:spPr bwMode="ltGray">
                <a:xfrm>
                  <a:off x="5033" y="3428"/>
                  <a:ext cx="273" cy="885"/>
                </a:xfrm>
                <a:custGeom>
                  <a:avLst/>
                  <a:gdLst>
                    <a:gd name="T0" fmla="*/ 272 w 273"/>
                    <a:gd name="T1" fmla="*/ 411 h 885"/>
                    <a:gd name="T2" fmla="*/ 249 w 273"/>
                    <a:gd name="T3" fmla="*/ 591 h 885"/>
                    <a:gd name="T4" fmla="*/ 226 w 273"/>
                    <a:gd name="T5" fmla="*/ 735 h 885"/>
                    <a:gd name="T6" fmla="*/ 211 w 273"/>
                    <a:gd name="T7" fmla="*/ 842 h 885"/>
                    <a:gd name="T8" fmla="*/ 215 w 273"/>
                    <a:gd name="T9" fmla="*/ 884 h 885"/>
                    <a:gd name="T10" fmla="*/ 182 w 273"/>
                    <a:gd name="T11" fmla="*/ 884 h 885"/>
                    <a:gd name="T12" fmla="*/ 171 w 273"/>
                    <a:gd name="T13" fmla="*/ 822 h 885"/>
                    <a:gd name="T14" fmla="*/ 167 w 273"/>
                    <a:gd name="T15" fmla="*/ 729 h 885"/>
                    <a:gd name="T16" fmla="*/ 154 w 273"/>
                    <a:gd name="T17" fmla="*/ 641 h 885"/>
                    <a:gd name="T18" fmla="*/ 148 w 273"/>
                    <a:gd name="T19" fmla="*/ 575 h 885"/>
                    <a:gd name="T20" fmla="*/ 136 w 273"/>
                    <a:gd name="T21" fmla="*/ 479 h 885"/>
                    <a:gd name="T22" fmla="*/ 120 w 273"/>
                    <a:gd name="T23" fmla="*/ 397 h 885"/>
                    <a:gd name="T24" fmla="*/ 108 w 273"/>
                    <a:gd name="T25" fmla="*/ 324 h 885"/>
                    <a:gd name="T26" fmla="*/ 95 w 273"/>
                    <a:gd name="T27" fmla="*/ 246 h 885"/>
                    <a:gd name="T28" fmla="*/ 74 w 273"/>
                    <a:gd name="T29" fmla="*/ 168 h 885"/>
                    <a:gd name="T30" fmla="*/ 51 w 273"/>
                    <a:gd name="T31" fmla="*/ 103 h 885"/>
                    <a:gd name="T32" fmla="*/ 13 w 273"/>
                    <a:gd name="T33" fmla="*/ 39 h 885"/>
                    <a:gd name="T34" fmla="*/ 0 w 273"/>
                    <a:gd name="T35" fmla="*/ 15 h 885"/>
                    <a:gd name="T36" fmla="*/ 16 w 273"/>
                    <a:gd name="T37" fmla="*/ 0 h 885"/>
                    <a:gd name="T38" fmla="*/ 41 w 273"/>
                    <a:gd name="T39" fmla="*/ 26 h 885"/>
                    <a:gd name="T40" fmla="*/ 74 w 273"/>
                    <a:gd name="T41" fmla="*/ 85 h 885"/>
                    <a:gd name="T42" fmla="*/ 100 w 273"/>
                    <a:gd name="T43" fmla="*/ 145 h 885"/>
                    <a:gd name="T44" fmla="*/ 120 w 273"/>
                    <a:gd name="T45" fmla="*/ 208 h 885"/>
                    <a:gd name="T46" fmla="*/ 133 w 273"/>
                    <a:gd name="T47" fmla="*/ 289 h 885"/>
                    <a:gd name="T48" fmla="*/ 146 w 273"/>
                    <a:gd name="T49" fmla="*/ 365 h 885"/>
                    <a:gd name="T50" fmla="*/ 164 w 273"/>
                    <a:gd name="T51" fmla="*/ 468 h 885"/>
                    <a:gd name="T52" fmla="*/ 179 w 273"/>
                    <a:gd name="T53" fmla="*/ 553 h 885"/>
                    <a:gd name="T54" fmla="*/ 185 w 273"/>
                    <a:gd name="T55" fmla="*/ 621 h 885"/>
                    <a:gd name="T56" fmla="*/ 190 w 273"/>
                    <a:gd name="T57" fmla="*/ 691 h 885"/>
                    <a:gd name="T58" fmla="*/ 203 w 273"/>
                    <a:gd name="T59" fmla="*/ 763 h 885"/>
                    <a:gd name="T60" fmla="*/ 221 w 273"/>
                    <a:gd name="T61" fmla="*/ 639 h 885"/>
                    <a:gd name="T62" fmla="*/ 242 w 273"/>
                    <a:gd name="T63" fmla="*/ 523 h 885"/>
                    <a:gd name="T64" fmla="*/ 272 w 273"/>
                    <a:gd name="T65" fmla="*/ 411 h 8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3" h="885">
                      <a:moveTo>
                        <a:pt x="272" y="411"/>
                      </a:moveTo>
                      <a:lnTo>
                        <a:pt x="249" y="591"/>
                      </a:lnTo>
                      <a:lnTo>
                        <a:pt x="226" y="735"/>
                      </a:lnTo>
                      <a:lnTo>
                        <a:pt x="211" y="842"/>
                      </a:lnTo>
                      <a:lnTo>
                        <a:pt x="215" y="884"/>
                      </a:lnTo>
                      <a:lnTo>
                        <a:pt x="182" y="884"/>
                      </a:lnTo>
                      <a:lnTo>
                        <a:pt x="171" y="822"/>
                      </a:lnTo>
                      <a:lnTo>
                        <a:pt x="167" y="729"/>
                      </a:lnTo>
                      <a:lnTo>
                        <a:pt x="154" y="641"/>
                      </a:lnTo>
                      <a:lnTo>
                        <a:pt x="148" y="575"/>
                      </a:lnTo>
                      <a:lnTo>
                        <a:pt x="136" y="479"/>
                      </a:lnTo>
                      <a:lnTo>
                        <a:pt x="120" y="397"/>
                      </a:lnTo>
                      <a:lnTo>
                        <a:pt x="108" y="324"/>
                      </a:lnTo>
                      <a:lnTo>
                        <a:pt x="95" y="246"/>
                      </a:lnTo>
                      <a:lnTo>
                        <a:pt x="74" y="168"/>
                      </a:lnTo>
                      <a:lnTo>
                        <a:pt x="51" y="103"/>
                      </a:lnTo>
                      <a:lnTo>
                        <a:pt x="13" y="39"/>
                      </a:lnTo>
                      <a:lnTo>
                        <a:pt x="0" y="15"/>
                      </a:lnTo>
                      <a:lnTo>
                        <a:pt x="16" y="0"/>
                      </a:lnTo>
                      <a:lnTo>
                        <a:pt x="41" y="26"/>
                      </a:lnTo>
                      <a:lnTo>
                        <a:pt x="74" y="85"/>
                      </a:lnTo>
                      <a:lnTo>
                        <a:pt x="100" y="145"/>
                      </a:lnTo>
                      <a:lnTo>
                        <a:pt x="120" y="208"/>
                      </a:lnTo>
                      <a:lnTo>
                        <a:pt x="133" y="289"/>
                      </a:lnTo>
                      <a:lnTo>
                        <a:pt x="146" y="365"/>
                      </a:lnTo>
                      <a:lnTo>
                        <a:pt x="164" y="468"/>
                      </a:lnTo>
                      <a:lnTo>
                        <a:pt x="179" y="553"/>
                      </a:lnTo>
                      <a:lnTo>
                        <a:pt x="185" y="621"/>
                      </a:lnTo>
                      <a:lnTo>
                        <a:pt x="190" y="691"/>
                      </a:lnTo>
                      <a:lnTo>
                        <a:pt x="203" y="763"/>
                      </a:lnTo>
                      <a:lnTo>
                        <a:pt x="221" y="639"/>
                      </a:lnTo>
                      <a:lnTo>
                        <a:pt x="242" y="523"/>
                      </a:lnTo>
                      <a:lnTo>
                        <a:pt x="272" y="411"/>
                      </a:lnTo>
                    </a:path>
                  </a:pathLst>
                </a:custGeom>
                <a:solidFill>
                  <a:srgbClr val="3C0023"/>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34" name="Freeform 20"/>
                <p:cNvSpPr>
                  <a:spLocks/>
                </p:cNvSpPr>
                <p:nvPr/>
              </p:nvSpPr>
              <p:spPr bwMode="ltGray">
                <a:xfrm>
                  <a:off x="5116" y="3571"/>
                  <a:ext cx="488" cy="637"/>
                </a:xfrm>
                <a:custGeom>
                  <a:avLst/>
                  <a:gdLst>
                    <a:gd name="T0" fmla="*/ 129 w 488"/>
                    <a:gd name="T1" fmla="*/ 104 h 637"/>
                    <a:gd name="T2" fmla="*/ 145 w 488"/>
                    <a:gd name="T3" fmla="*/ 80 h 637"/>
                    <a:gd name="T4" fmla="*/ 138 w 488"/>
                    <a:gd name="T5" fmla="*/ 9 h 637"/>
                    <a:gd name="T6" fmla="*/ 138 w 488"/>
                    <a:gd name="T7" fmla="*/ 9 h 637"/>
                    <a:gd name="T8" fmla="*/ 138 w 488"/>
                    <a:gd name="T9" fmla="*/ 9 h 637"/>
                    <a:gd name="T10" fmla="*/ 138 w 488"/>
                    <a:gd name="T11" fmla="*/ 9 h 637"/>
                    <a:gd name="T12" fmla="*/ 138 w 488"/>
                    <a:gd name="T13" fmla="*/ 9 h 637"/>
                    <a:gd name="T14" fmla="*/ 150 w 488"/>
                    <a:gd name="T15" fmla="*/ 4 h 637"/>
                    <a:gd name="T16" fmla="*/ 177 w 488"/>
                    <a:gd name="T17" fmla="*/ 118 h 637"/>
                    <a:gd name="T18" fmla="*/ 202 w 488"/>
                    <a:gd name="T19" fmla="*/ 71 h 637"/>
                    <a:gd name="T20" fmla="*/ 217 w 488"/>
                    <a:gd name="T21" fmla="*/ 9 h 637"/>
                    <a:gd name="T22" fmla="*/ 224 w 488"/>
                    <a:gd name="T23" fmla="*/ 9 h 637"/>
                    <a:gd name="T24" fmla="*/ 221 w 488"/>
                    <a:gd name="T25" fmla="*/ 9 h 637"/>
                    <a:gd name="T26" fmla="*/ 224 w 488"/>
                    <a:gd name="T27" fmla="*/ 9 h 637"/>
                    <a:gd name="T28" fmla="*/ 220 w 488"/>
                    <a:gd name="T29" fmla="*/ 9 h 637"/>
                    <a:gd name="T30" fmla="*/ 221 w 488"/>
                    <a:gd name="T31" fmla="*/ 9 h 637"/>
                    <a:gd name="T32" fmla="*/ 226 w 488"/>
                    <a:gd name="T33" fmla="*/ 84 h 637"/>
                    <a:gd name="T34" fmla="*/ 238 w 488"/>
                    <a:gd name="T35" fmla="*/ 158 h 637"/>
                    <a:gd name="T36" fmla="*/ 297 w 488"/>
                    <a:gd name="T37" fmla="*/ 142 h 637"/>
                    <a:gd name="T38" fmla="*/ 376 w 488"/>
                    <a:gd name="T39" fmla="*/ 146 h 637"/>
                    <a:gd name="T40" fmla="*/ 439 w 488"/>
                    <a:gd name="T41" fmla="*/ 187 h 637"/>
                    <a:gd name="T42" fmla="*/ 487 w 488"/>
                    <a:gd name="T43" fmla="*/ 277 h 637"/>
                    <a:gd name="T44" fmla="*/ 429 w 488"/>
                    <a:gd name="T45" fmla="*/ 263 h 637"/>
                    <a:gd name="T46" fmla="*/ 366 w 488"/>
                    <a:gd name="T47" fmla="*/ 234 h 637"/>
                    <a:gd name="T48" fmla="*/ 284 w 488"/>
                    <a:gd name="T49" fmla="*/ 216 h 637"/>
                    <a:gd name="T50" fmla="*/ 230 w 488"/>
                    <a:gd name="T51" fmla="*/ 224 h 637"/>
                    <a:gd name="T52" fmla="*/ 262 w 488"/>
                    <a:gd name="T53" fmla="*/ 268 h 637"/>
                    <a:gd name="T54" fmla="*/ 330 w 488"/>
                    <a:gd name="T55" fmla="*/ 294 h 637"/>
                    <a:gd name="T56" fmla="*/ 401 w 488"/>
                    <a:gd name="T57" fmla="*/ 313 h 637"/>
                    <a:gd name="T58" fmla="*/ 453 w 488"/>
                    <a:gd name="T59" fmla="*/ 378 h 637"/>
                    <a:gd name="T60" fmla="*/ 479 w 488"/>
                    <a:gd name="T61" fmla="*/ 468 h 637"/>
                    <a:gd name="T62" fmla="*/ 415 w 488"/>
                    <a:gd name="T63" fmla="*/ 412 h 637"/>
                    <a:gd name="T64" fmla="*/ 350 w 488"/>
                    <a:gd name="T65" fmla="*/ 355 h 637"/>
                    <a:gd name="T66" fmla="*/ 286 w 488"/>
                    <a:gd name="T67" fmla="*/ 308 h 637"/>
                    <a:gd name="T68" fmla="*/ 239 w 488"/>
                    <a:gd name="T69" fmla="*/ 285 h 637"/>
                    <a:gd name="T70" fmla="*/ 209 w 488"/>
                    <a:gd name="T71" fmla="*/ 330 h 637"/>
                    <a:gd name="T72" fmla="*/ 247 w 488"/>
                    <a:gd name="T73" fmla="*/ 437 h 637"/>
                    <a:gd name="T74" fmla="*/ 283 w 488"/>
                    <a:gd name="T75" fmla="*/ 557 h 637"/>
                    <a:gd name="T76" fmla="*/ 245 w 488"/>
                    <a:gd name="T77" fmla="*/ 585 h 637"/>
                    <a:gd name="T78" fmla="*/ 205 w 488"/>
                    <a:gd name="T79" fmla="*/ 422 h 637"/>
                    <a:gd name="T80" fmla="*/ 167 w 488"/>
                    <a:gd name="T81" fmla="*/ 320 h 637"/>
                    <a:gd name="T82" fmla="*/ 158 w 488"/>
                    <a:gd name="T83" fmla="*/ 351 h 637"/>
                    <a:gd name="T84" fmla="*/ 160 w 488"/>
                    <a:gd name="T85" fmla="*/ 333 h 637"/>
                    <a:gd name="T86" fmla="*/ 150 w 488"/>
                    <a:gd name="T87" fmla="*/ 368 h 637"/>
                    <a:gd name="T88" fmla="*/ 109 w 488"/>
                    <a:gd name="T89" fmla="*/ 459 h 637"/>
                    <a:gd name="T90" fmla="*/ 70 w 488"/>
                    <a:gd name="T91" fmla="*/ 575 h 637"/>
                    <a:gd name="T92" fmla="*/ 61 w 488"/>
                    <a:gd name="T93" fmla="*/ 543 h 637"/>
                    <a:gd name="T94" fmla="*/ 83 w 488"/>
                    <a:gd name="T95" fmla="*/ 444 h 637"/>
                    <a:gd name="T96" fmla="*/ 128 w 488"/>
                    <a:gd name="T97" fmla="*/ 337 h 637"/>
                    <a:gd name="T98" fmla="*/ 176 w 488"/>
                    <a:gd name="T99" fmla="*/ 255 h 637"/>
                    <a:gd name="T100" fmla="*/ 139 w 488"/>
                    <a:gd name="T101" fmla="*/ 249 h 637"/>
                    <a:gd name="T102" fmla="*/ 86 w 488"/>
                    <a:gd name="T103" fmla="*/ 338 h 637"/>
                    <a:gd name="T104" fmla="*/ 40 w 488"/>
                    <a:gd name="T105" fmla="*/ 433 h 637"/>
                    <a:gd name="T106" fmla="*/ 6 w 488"/>
                    <a:gd name="T107" fmla="*/ 496 h 637"/>
                    <a:gd name="T108" fmla="*/ 28 w 488"/>
                    <a:gd name="T109" fmla="*/ 408 h 637"/>
                    <a:gd name="T110" fmla="*/ 81 w 488"/>
                    <a:gd name="T111" fmla="*/ 320 h 637"/>
                    <a:gd name="T112" fmla="*/ 150 w 488"/>
                    <a:gd name="T113" fmla="*/ 233 h 637"/>
                    <a:gd name="T114" fmla="*/ 134 w 488"/>
                    <a:gd name="T115" fmla="*/ 177 h 637"/>
                    <a:gd name="T116" fmla="*/ 81 w 488"/>
                    <a:gd name="T117" fmla="*/ 106 h 637"/>
                    <a:gd name="T118" fmla="*/ 25 w 488"/>
                    <a:gd name="T119" fmla="*/ 22 h 637"/>
                    <a:gd name="T120" fmla="*/ 31 w 488"/>
                    <a:gd name="T121" fmla="*/ 9 h 637"/>
                    <a:gd name="T122" fmla="*/ 58 w 488"/>
                    <a:gd name="T123" fmla="*/ 9 h 637"/>
                    <a:gd name="T124" fmla="*/ 67 w 488"/>
                    <a:gd name="T125" fmla="*/ 19 h 6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8" h="637">
                      <a:moveTo>
                        <a:pt x="92" y="56"/>
                      </a:moveTo>
                      <a:lnTo>
                        <a:pt x="101" y="70"/>
                      </a:lnTo>
                      <a:lnTo>
                        <a:pt x="109" y="80"/>
                      </a:lnTo>
                      <a:lnTo>
                        <a:pt x="119" y="91"/>
                      </a:lnTo>
                      <a:lnTo>
                        <a:pt x="129" y="104"/>
                      </a:lnTo>
                      <a:lnTo>
                        <a:pt x="138" y="113"/>
                      </a:lnTo>
                      <a:lnTo>
                        <a:pt x="146" y="119"/>
                      </a:lnTo>
                      <a:lnTo>
                        <a:pt x="155" y="124"/>
                      </a:lnTo>
                      <a:lnTo>
                        <a:pt x="150" y="105"/>
                      </a:lnTo>
                      <a:lnTo>
                        <a:pt x="145" y="80"/>
                      </a:lnTo>
                      <a:lnTo>
                        <a:pt x="140" y="54"/>
                      </a:lnTo>
                      <a:lnTo>
                        <a:pt x="135" y="27"/>
                      </a:lnTo>
                      <a:lnTo>
                        <a:pt x="138" y="9"/>
                      </a:lnTo>
                      <a:lnTo>
                        <a:pt x="149" y="9"/>
                      </a:lnTo>
                      <a:lnTo>
                        <a:pt x="150" y="9"/>
                      </a:lnTo>
                      <a:lnTo>
                        <a:pt x="150" y="4"/>
                      </a:lnTo>
                      <a:lnTo>
                        <a:pt x="157" y="30"/>
                      </a:lnTo>
                      <a:lnTo>
                        <a:pt x="163" y="54"/>
                      </a:lnTo>
                      <a:lnTo>
                        <a:pt x="168" y="74"/>
                      </a:lnTo>
                      <a:lnTo>
                        <a:pt x="174" y="101"/>
                      </a:lnTo>
                      <a:lnTo>
                        <a:pt x="177" y="118"/>
                      </a:lnTo>
                      <a:lnTo>
                        <a:pt x="181" y="127"/>
                      </a:lnTo>
                      <a:lnTo>
                        <a:pt x="186" y="118"/>
                      </a:lnTo>
                      <a:lnTo>
                        <a:pt x="192" y="106"/>
                      </a:lnTo>
                      <a:lnTo>
                        <a:pt x="200" y="93"/>
                      </a:lnTo>
                      <a:lnTo>
                        <a:pt x="202" y="71"/>
                      </a:lnTo>
                      <a:lnTo>
                        <a:pt x="204" y="54"/>
                      </a:lnTo>
                      <a:lnTo>
                        <a:pt x="206" y="26"/>
                      </a:lnTo>
                      <a:lnTo>
                        <a:pt x="207" y="0"/>
                      </a:lnTo>
                      <a:lnTo>
                        <a:pt x="206" y="0"/>
                      </a:lnTo>
                      <a:lnTo>
                        <a:pt x="217" y="9"/>
                      </a:lnTo>
                      <a:lnTo>
                        <a:pt x="220" y="9"/>
                      </a:lnTo>
                      <a:lnTo>
                        <a:pt x="222" y="9"/>
                      </a:lnTo>
                      <a:lnTo>
                        <a:pt x="223" y="9"/>
                      </a:lnTo>
                      <a:lnTo>
                        <a:pt x="225" y="9"/>
                      </a:lnTo>
                      <a:lnTo>
                        <a:pt x="224" y="9"/>
                      </a:lnTo>
                      <a:lnTo>
                        <a:pt x="220" y="9"/>
                      </a:lnTo>
                      <a:lnTo>
                        <a:pt x="221" y="9"/>
                      </a:lnTo>
                      <a:lnTo>
                        <a:pt x="226" y="9"/>
                      </a:lnTo>
                      <a:lnTo>
                        <a:pt x="221" y="9"/>
                      </a:lnTo>
                      <a:lnTo>
                        <a:pt x="217" y="9"/>
                      </a:lnTo>
                      <a:lnTo>
                        <a:pt x="219" y="9"/>
                      </a:lnTo>
                      <a:lnTo>
                        <a:pt x="220" y="9"/>
                      </a:lnTo>
                      <a:lnTo>
                        <a:pt x="216" y="9"/>
                      </a:lnTo>
                      <a:lnTo>
                        <a:pt x="224" y="9"/>
                      </a:lnTo>
                      <a:lnTo>
                        <a:pt x="221" y="9"/>
                      </a:lnTo>
                      <a:lnTo>
                        <a:pt x="215" y="9"/>
                      </a:lnTo>
                      <a:lnTo>
                        <a:pt x="216" y="9"/>
                      </a:lnTo>
                      <a:lnTo>
                        <a:pt x="221" y="9"/>
                      </a:lnTo>
                      <a:lnTo>
                        <a:pt x="220" y="9"/>
                      </a:lnTo>
                      <a:lnTo>
                        <a:pt x="224" y="9"/>
                      </a:lnTo>
                      <a:lnTo>
                        <a:pt x="218" y="9"/>
                      </a:lnTo>
                      <a:lnTo>
                        <a:pt x="230" y="9"/>
                      </a:lnTo>
                      <a:lnTo>
                        <a:pt x="221" y="9"/>
                      </a:lnTo>
                      <a:lnTo>
                        <a:pt x="223" y="9"/>
                      </a:lnTo>
                      <a:lnTo>
                        <a:pt x="230" y="5"/>
                      </a:lnTo>
                      <a:lnTo>
                        <a:pt x="229" y="28"/>
                      </a:lnTo>
                      <a:lnTo>
                        <a:pt x="228" y="56"/>
                      </a:lnTo>
                      <a:lnTo>
                        <a:pt x="226" y="84"/>
                      </a:lnTo>
                      <a:lnTo>
                        <a:pt x="222" y="118"/>
                      </a:lnTo>
                      <a:lnTo>
                        <a:pt x="219" y="148"/>
                      </a:lnTo>
                      <a:lnTo>
                        <a:pt x="216" y="179"/>
                      </a:lnTo>
                      <a:lnTo>
                        <a:pt x="226" y="170"/>
                      </a:lnTo>
                      <a:lnTo>
                        <a:pt x="238" y="158"/>
                      </a:lnTo>
                      <a:lnTo>
                        <a:pt x="253" y="144"/>
                      </a:lnTo>
                      <a:lnTo>
                        <a:pt x="264" y="139"/>
                      </a:lnTo>
                      <a:lnTo>
                        <a:pt x="277" y="137"/>
                      </a:lnTo>
                      <a:lnTo>
                        <a:pt x="287" y="141"/>
                      </a:lnTo>
                      <a:lnTo>
                        <a:pt x="297" y="142"/>
                      </a:lnTo>
                      <a:lnTo>
                        <a:pt x="312" y="145"/>
                      </a:lnTo>
                      <a:lnTo>
                        <a:pt x="331" y="148"/>
                      </a:lnTo>
                      <a:lnTo>
                        <a:pt x="347" y="148"/>
                      </a:lnTo>
                      <a:lnTo>
                        <a:pt x="363" y="145"/>
                      </a:lnTo>
                      <a:lnTo>
                        <a:pt x="376" y="146"/>
                      </a:lnTo>
                      <a:lnTo>
                        <a:pt x="390" y="148"/>
                      </a:lnTo>
                      <a:lnTo>
                        <a:pt x="402" y="157"/>
                      </a:lnTo>
                      <a:lnTo>
                        <a:pt x="418" y="166"/>
                      </a:lnTo>
                      <a:lnTo>
                        <a:pt x="429" y="175"/>
                      </a:lnTo>
                      <a:lnTo>
                        <a:pt x="439" y="187"/>
                      </a:lnTo>
                      <a:lnTo>
                        <a:pt x="452" y="201"/>
                      </a:lnTo>
                      <a:lnTo>
                        <a:pt x="459" y="210"/>
                      </a:lnTo>
                      <a:lnTo>
                        <a:pt x="470" y="231"/>
                      </a:lnTo>
                      <a:lnTo>
                        <a:pt x="478" y="254"/>
                      </a:lnTo>
                      <a:lnTo>
                        <a:pt x="487" y="277"/>
                      </a:lnTo>
                      <a:lnTo>
                        <a:pt x="477" y="278"/>
                      </a:lnTo>
                      <a:lnTo>
                        <a:pt x="464" y="276"/>
                      </a:lnTo>
                      <a:lnTo>
                        <a:pt x="450" y="272"/>
                      </a:lnTo>
                      <a:lnTo>
                        <a:pt x="439" y="268"/>
                      </a:lnTo>
                      <a:lnTo>
                        <a:pt x="429" y="263"/>
                      </a:lnTo>
                      <a:lnTo>
                        <a:pt x="417" y="255"/>
                      </a:lnTo>
                      <a:lnTo>
                        <a:pt x="404" y="246"/>
                      </a:lnTo>
                      <a:lnTo>
                        <a:pt x="394" y="241"/>
                      </a:lnTo>
                      <a:lnTo>
                        <a:pt x="384" y="238"/>
                      </a:lnTo>
                      <a:lnTo>
                        <a:pt x="366" y="234"/>
                      </a:lnTo>
                      <a:lnTo>
                        <a:pt x="347" y="231"/>
                      </a:lnTo>
                      <a:lnTo>
                        <a:pt x="330" y="225"/>
                      </a:lnTo>
                      <a:lnTo>
                        <a:pt x="313" y="221"/>
                      </a:lnTo>
                      <a:lnTo>
                        <a:pt x="296" y="218"/>
                      </a:lnTo>
                      <a:lnTo>
                        <a:pt x="284" y="216"/>
                      </a:lnTo>
                      <a:lnTo>
                        <a:pt x="275" y="215"/>
                      </a:lnTo>
                      <a:lnTo>
                        <a:pt x="262" y="215"/>
                      </a:lnTo>
                      <a:lnTo>
                        <a:pt x="249" y="216"/>
                      </a:lnTo>
                      <a:lnTo>
                        <a:pt x="241" y="219"/>
                      </a:lnTo>
                      <a:lnTo>
                        <a:pt x="230" y="224"/>
                      </a:lnTo>
                      <a:lnTo>
                        <a:pt x="215" y="231"/>
                      </a:lnTo>
                      <a:lnTo>
                        <a:pt x="226" y="241"/>
                      </a:lnTo>
                      <a:lnTo>
                        <a:pt x="238" y="251"/>
                      </a:lnTo>
                      <a:lnTo>
                        <a:pt x="249" y="263"/>
                      </a:lnTo>
                      <a:lnTo>
                        <a:pt x="262" y="268"/>
                      </a:lnTo>
                      <a:lnTo>
                        <a:pt x="276" y="277"/>
                      </a:lnTo>
                      <a:lnTo>
                        <a:pt x="286" y="282"/>
                      </a:lnTo>
                      <a:lnTo>
                        <a:pt x="299" y="284"/>
                      </a:lnTo>
                      <a:lnTo>
                        <a:pt x="314" y="290"/>
                      </a:lnTo>
                      <a:lnTo>
                        <a:pt x="330" y="294"/>
                      </a:lnTo>
                      <a:lnTo>
                        <a:pt x="345" y="298"/>
                      </a:lnTo>
                      <a:lnTo>
                        <a:pt x="360" y="302"/>
                      </a:lnTo>
                      <a:lnTo>
                        <a:pt x="373" y="304"/>
                      </a:lnTo>
                      <a:lnTo>
                        <a:pt x="387" y="310"/>
                      </a:lnTo>
                      <a:lnTo>
                        <a:pt x="401" y="313"/>
                      </a:lnTo>
                      <a:lnTo>
                        <a:pt x="410" y="320"/>
                      </a:lnTo>
                      <a:lnTo>
                        <a:pt x="421" y="332"/>
                      </a:lnTo>
                      <a:lnTo>
                        <a:pt x="432" y="345"/>
                      </a:lnTo>
                      <a:lnTo>
                        <a:pt x="442" y="360"/>
                      </a:lnTo>
                      <a:lnTo>
                        <a:pt x="453" y="378"/>
                      </a:lnTo>
                      <a:lnTo>
                        <a:pt x="459" y="390"/>
                      </a:lnTo>
                      <a:lnTo>
                        <a:pt x="464" y="408"/>
                      </a:lnTo>
                      <a:lnTo>
                        <a:pt x="469" y="429"/>
                      </a:lnTo>
                      <a:lnTo>
                        <a:pt x="474" y="451"/>
                      </a:lnTo>
                      <a:lnTo>
                        <a:pt x="479" y="468"/>
                      </a:lnTo>
                      <a:lnTo>
                        <a:pt x="469" y="459"/>
                      </a:lnTo>
                      <a:lnTo>
                        <a:pt x="454" y="446"/>
                      </a:lnTo>
                      <a:lnTo>
                        <a:pt x="442" y="437"/>
                      </a:lnTo>
                      <a:lnTo>
                        <a:pt x="429" y="424"/>
                      </a:lnTo>
                      <a:lnTo>
                        <a:pt x="415" y="412"/>
                      </a:lnTo>
                      <a:lnTo>
                        <a:pt x="403" y="403"/>
                      </a:lnTo>
                      <a:lnTo>
                        <a:pt x="389" y="391"/>
                      </a:lnTo>
                      <a:lnTo>
                        <a:pt x="376" y="380"/>
                      </a:lnTo>
                      <a:lnTo>
                        <a:pt x="363" y="368"/>
                      </a:lnTo>
                      <a:lnTo>
                        <a:pt x="350" y="355"/>
                      </a:lnTo>
                      <a:lnTo>
                        <a:pt x="338" y="346"/>
                      </a:lnTo>
                      <a:lnTo>
                        <a:pt x="324" y="334"/>
                      </a:lnTo>
                      <a:lnTo>
                        <a:pt x="311" y="325"/>
                      </a:lnTo>
                      <a:lnTo>
                        <a:pt x="298" y="317"/>
                      </a:lnTo>
                      <a:lnTo>
                        <a:pt x="286" y="308"/>
                      </a:lnTo>
                      <a:lnTo>
                        <a:pt x="277" y="304"/>
                      </a:lnTo>
                      <a:lnTo>
                        <a:pt x="267" y="297"/>
                      </a:lnTo>
                      <a:lnTo>
                        <a:pt x="256" y="290"/>
                      </a:lnTo>
                      <a:lnTo>
                        <a:pt x="246" y="282"/>
                      </a:lnTo>
                      <a:lnTo>
                        <a:pt x="239" y="285"/>
                      </a:lnTo>
                      <a:lnTo>
                        <a:pt x="229" y="289"/>
                      </a:lnTo>
                      <a:lnTo>
                        <a:pt x="221" y="288"/>
                      </a:lnTo>
                      <a:lnTo>
                        <a:pt x="213" y="282"/>
                      </a:lnTo>
                      <a:lnTo>
                        <a:pt x="211" y="304"/>
                      </a:lnTo>
                      <a:lnTo>
                        <a:pt x="209" y="330"/>
                      </a:lnTo>
                      <a:lnTo>
                        <a:pt x="215" y="352"/>
                      </a:lnTo>
                      <a:lnTo>
                        <a:pt x="220" y="376"/>
                      </a:lnTo>
                      <a:lnTo>
                        <a:pt x="229" y="392"/>
                      </a:lnTo>
                      <a:lnTo>
                        <a:pt x="238" y="413"/>
                      </a:lnTo>
                      <a:lnTo>
                        <a:pt x="247" y="437"/>
                      </a:lnTo>
                      <a:lnTo>
                        <a:pt x="256" y="462"/>
                      </a:lnTo>
                      <a:lnTo>
                        <a:pt x="264" y="479"/>
                      </a:lnTo>
                      <a:lnTo>
                        <a:pt x="273" y="496"/>
                      </a:lnTo>
                      <a:lnTo>
                        <a:pt x="280" y="530"/>
                      </a:lnTo>
                      <a:lnTo>
                        <a:pt x="283" y="557"/>
                      </a:lnTo>
                      <a:lnTo>
                        <a:pt x="290" y="591"/>
                      </a:lnTo>
                      <a:lnTo>
                        <a:pt x="296" y="622"/>
                      </a:lnTo>
                      <a:lnTo>
                        <a:pt x="267" y="622"/>
                      </a:lnTo>
                      <a:lnTo>
                        <a:pt x="262" y="622"/>
                      </a:lnTo>
                      <a:lnTo>
                        <a:pt x="245" y="585"/>
                      </a:lnTo>
                      <a:lnTo>
                        <a:pt x="231" y="548"/>
                      </a:lnTo>
                      <a:lnTo>
                        <a:pt x="221" y="518"/>
                      </a:lnTo>
                      <a:lnTo>
                        <a:pt x="214" y="487"/>
                      </a:lnTo>
                      <a:lnTo>
                        <a:pt x="210" y="455"/>
                      </a:lnTo>
                      <a:lnTo>
                        <a:pt x="205" y="422"/>
                      </a:lnTo>
                      <a:lnTo>
                        <a:pt x="194" y="373"/>
                      </a:lnTo>
                      <a:lnTo>
                        <a:pt x="186" y="358"/>
                      </a:lnTo>
                      <a:lnTo>
                        <a:pt x="181" y="328"/>
                      </a:lnTo>
                      <a:lnTo>
                        <a:pt x="174" y="316"/>
                      </a:lnTo>
                      <a:lnTo>
                        <a:pt x="167" y="320"/>
                      </a:lnTo>
                      <a:lnTo>
                        <a:pt x="162" y="323"/>
                      </a:lnTo>
                      <a:lnTo>
                        <a:pt x="159" y="342"/>
                      </a:lnTo>
                      <a:lnTo>
                        <a:pt x="160" y="333"/>
                      </a:lnTo>
                      <a:lnTo>
                        <a:pt x="159" y="343"/>
                      </a:lnTo>
                      <a:lnTo>
                        <a:pt x="158" y="351"/>
                      </a:lnTo>
                      <a:lnTo>
                        <a:pt x="155" y="354"/>
                      </a:lnTo>
                      <a:lnTo>
                        <a:pt x="159" y="351"/>
                      </a:lnTo>
                      <a:lnTo>
                        <a:pt x="157" y="347"/>
                      </a:lnTo>
                      <a:lnTo>
                        <a:pt x="159" y="337"/>
                      </a:lnTo>
                      <a:lnTo>
                        <a:pt x="160" y="333"/>
                      </a:lnTo>
                      <a:lnTo>
                        <a:pt x="160" y="334"/>
                      </a:lnTo>
                      <a:lnTo>
                        <a:pt x="160" y="343"/>
                      </a:lnTo>
                      <a:lnTo>
                        <a:pt x="162" y="351"/>
                      </a:lnTo>
                      <a:lnTo>
                        <a:pt x="158" y="354"/>
                      </a:lnTo>
                      <a:lnTo>
                        <a:pt x="150" y="368"/>
                      </a:lnTo>
                      <a:lnTo>
                        <a:pt x="140" y="389"/>
                      </a:lnTo>
                      <a:lnTo>
                        <a:pt x="132" y="405"/>
                      </a:lnTo>
                      <a:lnTo>
                        <a:pt x="124" y="422"/>
                      </a:lnTo>
                      <a:lnTo>
                        <a:pt x="117" y="442"/>
                      </a:lnTo>
                      <a:lnTo>
                        <a:pt x="109" y="459"/>
                      </a:lnTo>
                      <a:lnTo>
                        <a:pt x="101" y="479"/>
                      </a:lnTo>
                      <a:lnTo>
                        <a:pt x="93" y="500"/>
                      </a:lnTo>
                      <a:lnTo>
                        <a:pt x="86" y="522"/>
                      </a:lnTo>
                      <a:lnTo>
                        <a:pt x="78" y="547"/>
                      </a:lnTo>
                      <a:lnTo>
                        <a:pt x="70" y="575"/>
                      </a:lnTo>
                      <a:lnTo>
                        <a:pt x="62" y="604"/>
                      </a:lnTo>
                      <a:lnTo>
                        <a:pt x="53" y="636"/>
                      </a:lnTo>
                      <a:lnTo>
                        <a:pt x="56" y="598"/>
                      </a:lnTo>
                      <a:lnTo>
                        <a:pt x="59" y="573"/>
                      </a:lnTo>
                      <a:lnTo>
                        <a:pt x="61" y="543"/>
                      </a:lnTo>
                      <a:lnTo>
                        <a:pt x="63" y="526"/>
                      </a:lnTo>
                      <a:lnTo>
                        <a:pt x="67" y="513"/>
                      </a:lnTo>
                      <a:lnTo>
                        <a:pt x="72" y="488"/>
                      </a:lnTo>
                      <a:lnTo>
                        <a:pt x="78" y="464"/>
                      </a:lnTo>
                      <a:lnTo>
                        <a:pt x="83" y="444"/>
                      </a:lnTo>
                      <a:lnTo>
                        <a:pt x="92" y="422"/>
                      </a:lnTo>
                      <a:lnTo>
                        <a:pt x="101" y="400"/>
                      </a:lnTo>
                      <a:lnTo>
                        <a:pt x="112" y="376"/>
                      </a:lnTo>
                      <a:lnTo>
                        <a:pt x="121" y="351"/>
                      </a:lnTo>
                      <a:lnTo>
                        <a:pt x="128" y="337"/>
                      </a:lnTo>
                      <a:lnTo>
                        <a:pt x="136" y="324"/>
                      </a:lnTo>
                      <a:lnTo>
                        <a:pt x="147" y="308"/>
                      </a:lnTo>
                      <a:lnTo>
                        <a:pt x="157" y="293"/>
                      </a:lnTo>
                      <a:lnTo>
                        <a:pt x="166" y="276"/>
                      </a:lnTo>
                      <a:lnTo>
                        <a:pt x="176" y="255"/>
                      </a:lnTo>
                      <a:lnTo>
                        <a:pt x="172" y="249"/>
                      </a:lnTo>
                      <a:lnTo>
                        <a:pt x="164" y="238"/>
                      </a:lnTo>
                      <a:lnTo>
                        <a:pt x="157" y="231"/>
                      </a:lnTo>
                      <a:lnTo>
                        <a:pt x="150" y="236"/>
                      </a:lnTo>
                      <a:lnTo>
                        <a:pt x="139" y="249"/>
                      </a:lnTo>
                      <a:lnTo>
                        <a:pt x="129" y="262"/>
                      </a:lnTo>
                      <a:lnTo>
                        <a:pt x="119" y="276"/>
                      </a:lnTo>
                      <a:lnTo>
                        <a:pt x="110" y="293"/>
                      </a:lnTo>
                      <a:lnTo>
                        <a:pt x="98" y="316"/>
                      </a:lnTo>
                      <a:lnTo>
                        <a:pt x="86" y="338"/>
                      </a:lnTo>
                      <a:lnTo>
                        <a:pt x="77" y="355"/>
                      </a:lnTo>
                      <a:lnTo>
                        <a:pt x="68" y="370"/>
                      </a:lnTo>
                      <a:lnTo>
                        <a:pt x="58" y="389"/>
                      </a:lnTo>
                      <a:lnTo>
                        <a:pt x="48" y="411"/>
                      </a:lnTo>
                      <a:lnTo>
                        <a:pt x="40" y="433"/>
                      </a:lnTo>
                      <a:lnTo>
                        <a:pt x="30" y="456"/>
                      </a:lnTo>
                      <a:lnTo>
                        <a:pt x="21" y="479"/>
                      </a:lnTo>
                      <a:lnTo>
                        <a:pt x="12" y="504"/>
                      </a:lnTo>
                      <a:lnTo>
                        <a:pt x="0" y="532"/>
                      </a:lnTo>
                      <a:lnTo>
                        <a:pt x="6" y="496"/>
                      </a:lnTo>
                      <a:lnTo>
                        <a:pt x="9" y="468"/>
                      </a:lnTo>
                      <a:lnTo>
                        <a:pt x="12" y="443"/>
                      </a:lnTo>
                      <a:lnTo>
                        <a:pt x="14" y="435"/>
                      </a:lnTo>
                      <a:lnTo>
                        <a:pt x="20" y="424"/>
                      </a:lnTo>
                      <a:lnTo>
                        <a:pt x="28" y="408"/>
                      </a:lnTo>
                      <a:lnTo>
                        <a:pt x="38" y="391"/>
                      </a:lnTo>
                      <a:lnTo>
                        <a:pt x="49" y="373"/>
                      </a:lnTo>
                      <a:lnTo>
                        <a:pt x="59" y="355"/>
                      </a:lnTo>
                      <a:lnTo>
                        <a:pt x="72" y="334"/>
                      </a:lnTo>
                      <a:lnTo>
                        <a:pt x="81" y="320"/>
                      </a:lnTo>
                      <a:lnTo>
                        <a:pt x="92" y="303"/>
                      </a:lnTo>
                      <a:lnTo>
                        <a:pt x="106" y="284"/>
                      </a:lnTo>
                      <a:lnTo>
                        <a:pt x="119" y="267"/>
                      </a:lnTo>
                      <a:lnTo>
                        <a:pt x="130" y="253"/>
                      </a:lnTo>
                      <a:lnTo>
                        <a:pt x="150" y="233"/>
                      </a:lnTo>
                      <a:lnTo>
                        <a:pt x="161" y="224"/>
                      </a:lnTo>
                      <a:lnTo>
                        <a:pt x="167" y="220"/>
                      </a:lnTo>
                      <a:lnTo>
                        <a:pt x="157" y="209"/>
                      </a:lnTo>
                      <a:lnTo>
                        <a:pt x="145" y="193"/>
                      </a:lnTo>
                      <a:lnTo>
                        <a:pt x="134" y="177"/>
                      </a:lnTo>
                      <a:lnTo>
                        <a:pt x="123" y="165"/>
                      </a:lnTo>
                      <a:lnTo>
                        <a:pt x="112" y="153"/>
                      </a:lnTo>
                      <a:lnTo>
                        <a:pt x="102" y="139"/>
                      </a:lnTo>
                      <a:lnTo>
                        <a:pt x="93" y="127"/>
                      </a:lnTo>
                      <a:lnTo>
                        <a:pt x="81" y="106"/>
                      </a:lnTo>
                      <a:lnTo>
                        <a:pt x="69" y="87"/>
                      </a:lnTo>
                      <a:lnTo>
                        <a:pt x="56" y="69"/>
                      </a:lnTo>
                      <a:lnTo>
                        <a:pt x="42" y="48"/>
                      </a:lnTo>
                      <a:lnTo>
                        <a:pt x="31" y="34"/>
                      </a:lnTo>
                      <a:lnTo>
                        <a:pt x="25" y="22"/>
                      </a:lnTo>
                      <a:lnTo>
                        <a:pt x="17" y="8"/>
                      </a:lnTo>
                      <a:lnTo>
                        <a:pt x="31" y="9"/>
                      </a:lnTo>
                      <a:lnTo>
                        <a:pt x="58" y="9"/>
                      </a:lnTo>
                      <a:lnTo>
                        <a:pt x="67" y="19"/>
                      </a:lnTo>
                      <a:lnTo>
                        <a:pt x="81" y="40"/>
                      </a:lnTo>
                      <a:lnTo>
                        <a:pt x="92" y="56"/>
                      </a:lnTo>
                    </a:path>
                  </a:pathLst>
                </a:custGeom>
                <a:solidFill>
                  <a:srgbClr val="037C03"/>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9235" name="Group 21"/>
                <p:cNvGrpSpPr>
                  <a:grpSpLocks/>
                </p:cNvGrpSpPr>
                <p:nvPr/>
              </p:nvGrpSpPr>
              <p:grpSpPr bwMode="auto">
                <a:xfrm>
                  <a:off x="4653" y="3240"/>
                  <a:ext cx="991" cy="621"/>
                  <a:chOff x="4653" y="3240"/>
                  <a:chExt cx="991" cy="621"/>
                </a:xfrm>
              </p:grpSpPr>
              <p:sp>
                <p:nvSpPr>
                  <p:cNvPr id="9236" name="Freeform 22"/>
                  <p:cNvSpPr>
                    <a:spLocks/>
                  </p:cNvSpPr>
                  <p:nvPr/>
                </p:nvSpPr>
                <p:spPr bwMode="ltGray">
                  <a:xfrm>
                    <a:off x="4747" y="3240"/>
                    <a:ext cx="897" cy="579"/>
                  </a:xfrm>
                  <a:custGeom>
                    <a:avLst/>
                    <a:gdLst>
                      <a:gd name="T0" fmla="*/ 341 w 897"/>
                      <a:gd name="T1" fmla="*/ 73 h 579"/>
                      <a:gd name="T2" fmla="*/ 414 w 897"/>
                      <a:gd name="T3" fmla="*/ 24 h 579"/>
                      <a:gd name="T4" fmla="*/ 500 w 897"/>
                      <a:gd name="T5" fmla="*/ 5 h 579"/>
                      <a:gd name="T6" fmla="*/ 597 w 897"/>
                      <a:gd name="T7" fmla="*/ 5 h 579"/>
                      <a:gd name="T8" fmla="*/ 621 w 897"/>
                      <a:gd name="T9" fmla="*/ 12 h 579"/>
                      <a:gd name="T10" fmla="*/ 557 w 897"/>
                      <a:gd name="T11" fmla="*/ 25 h 579"/>
                      <a:gd name="T12" fmla="*/ 483 w 897"/>
                      <a:gd name="T13" fmla="*/ 45 h 579"/>
                      <a:gd name="T14" fmla="*/ 398 w 897"/>
                      <a:gd name="T15" fmla="*/ 94 h 579"/>
                      <a:gd name="T16" fmla="*/ 392 w 897"/>
                      <a:gd name="T17" fmla="*/ 159 h 579"/>
                      <a:gd name="T18" fmla="*/ 515 w 897"/>
                      <a:gd name="T19" fmla="*/ 119 h 579"/>
                      <a:gd name="T20" fmla="*/ 617 w 897"/>
                      <a:gd name="T21" fmla="*/ 115 h 579"/>
                      <a:gd name="T22" fmla="*/ 723 w 897"/>
                      <a:gd name="T23" fmla="*/ 123 h 579"/>
                      <a:gd name="T24" fmla="*/ 851 w 897"/>
                      <a:gd name="T25" fmla="*/ 135 h 579"/>
                      <a:gd name="T26" fmla="*/ 852 w 897"/>
                      <a:gd name="T27" fmla="*/ 136 h 579"/>
                      <a:gd name="T28" fmla="*/ 730 w 897"/>
                      <a:gd name="T29" fmla="*/ 141 h 579"/>
                      <a:gd name="T30" fmla="*/ 617 w 897"/>
                      <a:gd name="T31" fmla="*/ 143 h 579"/>
                      <a:gd name="T32" fmla="*/ 519 w 897"/>
                      <a:gd name="T33" fmla="*/ 153 h 579"/>
                      <a:gd name="T34" fmla="*/ 410 w 897"/>
                      <a:gd name="T35" fmla="*/ 176 h 579"/>
                      <a:gd name="T36" fmla="*/ 454 w 897"/>
                      <a:gd name="T37" fmla="*/ 210 h 579"/>
                      <a:gd name="T38" fmla="*/ 486 w 897"/>
                      <a:gd name="T39" fmla="*/ 242 h 579"/>
                      <a:gd name="T40" fmla="*/ 376 w 897"/>
                      <a:gd name="T41" fmla="*/ 212 h 579"/>
                      <a:gd name="T42" fmla="*/ 354 w 897"/>
                      <a:gd name="T43" fmla="*/ 231 h 579"/>
                      <a:gd name="T44" fmla="*/ 473 w 897"/>
                      <a:gd name="T45" fmla="*/ 247 h 579"/>
                      <a:gd name="T46" fmla="*/ 576 w 897"/>
                      <a:gd name="T47" fmla="*/ 268 h 579"/>
                      <a:gd name="T48" fmla="*/ 656 w 897"/>
                      <a:gd name="T49" fmla="*/ 322 h 579"/>
                      <a:gd name="T50" fmla="*/ 717 w 897"/>
                      <a:gd name="T51" fmla="*/ 398 h 579"/>
                      <a:gd name="T52" fmla="*/ 704 w 897"/>
                      <a:gd name="T53" fmla="*/ 411 h 579"/>
                      <a:gd name="T54" fmla="*/ 621 w 897"/>
                      <a:gd name="T55" fmla="*/ 363 h 579"/>
                      <a:gd name="T56" fmla="*/ 531 w 897"/>
                      <a:gd name="T57" fmla="*/ 311 h 579"/>
                      <a:gd name="T58" fmla="*/ 432 w 897"/>
                      <a:gd name="T59" fmla="*/ 275 h 579"/>
                      <a:gd name="T60" fmla="*/ 370 w 897"/>
                      <a:gd name="T61" fmla="*/ 264 h 579"/>
                      <a:gd name="T62" fmla="*/ 421 w 897"/>
                      <a:gd name="T63" fmla="*/ 322 h 579"/>
                      <a:gd name="T64" fmla="*/ 487 w 897"/>
                      <a:gd name="T65" fmla="*/ 398 h 579"/>
                      <a:gd name="T66" fmla="*/ 523 w 897"/>
                      <a:gd name="T67" fmla="*/ 467 h 579"/>
                      <a:gd name="T68" fmla="*/ 521 w 897"/>
                      <a:gd name="T69" fmla="*/ 532 h 579"/>
                      <a:gd name="T70" fmla="*/ 475 w 897"/>
                      <a:gd name="T71" fmla="*/ 461 h 579"/>
                      <a:gd name="T72" fmla="*/ 426 w 897"/>
                      <a:gd name="T73" fmla="*/ 383 h 579"/>
                      <a:gd name="T74" fmla="*/ 371 w 897"/>
                      <a:gd name="T75" fmla="*/ 315 h 579"/>
                      <a:gd name="T76" fmla="*/ 321 w 897"/>
                      <a:gd name="T77" fmla="*/ 253 h 579"/>
                      <a:gd name="T78" fmla="*/ 235 w 897"/>
                      <a:gd name="T79" fmla="*/ 289 h 579"/>
                      <a:gd name="T80" fmla="*/ 165 w 897"/>
                      <a:gd name="T81" fmla="*/ 375 h 579"/>
                      <a:gd name="T82" fmla="*/ 105 w 897"/>
                      <a:gd name="T83" fmla="*/ 463 h 579"/>
                      <a:gd name="T84" fmla="*/ 39 w 897"/>
                      <a:gd name="T85" fmla="*/ 545 h 579"/>
                      <a:gd name="T86" fmla="*/ 18 w 897"/>
                      <a:gd name="T87" fmla="*/ 536 h 579"/>
                      <a:gd name="T88" fmla="*/ 98 w 897"/>
                      <a:gd name="T89" fmla="*/ 433 h 579"/>
                      <a:gd name="T90" fmla="*/ 168 w 897"/>
                      <a:gd name="T91" fmla="*/ 353 h 579"/>
                      <a:gd name="T92" fmla="*/ 229 w 897"/>
                      <a:gd name="T93" fmla="*/ 275 h 579"/>
                      <a:gd name="T94" fmla="*/ 284 w 897"/>
                      <a:gd name="T95" fmla="*/ 214 h 579"/>
                      <a:gd name="T96" fmla="*/ 204 w 897"/>
                      <a:gd name="T97" fmla="*/ 142 h 579"/>
                      <a:gd name="T98" fmla="*/ 90 w 897"/>
                      <a:gd name="T99" fmla="*/ 102 h 579"/>
                      <a:gd name="T100" fmla="*/ 42 w 897"/>
                      <a:gd name="T101" fmla="*/ 81 h 579"/>
                      <a:gd name="T102" fmla="*/ 129 w 897"/>
                      <a:gd name="T103" fmla="*/ 104 h 579"/>
                      <a:gd name="T104" fmla="*/ 250 w 897"/>
                      <a:gd name="T105" fmla="*/ 154 h 5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97" h="579">
                        <a:moveTo>
                          <a:pt x="283" y="148"/>
                        </a:moveTo>
                        <a:lnTo>
                          <a:pt x="290" y="133"/>
                        </a:lnTo>
                        <a:lnTo>
                          <a:pt x="300" y="117"/>
                        </a:lnTo>
                        <a:lnTo>
                          <a:pt x="313" y="102"/>
                        </a:lnTo>
                        <a:lnTo>
                          <a:pt x="327" y="87"/>
                        </a:lnTo>
                        <a:lnTo>
                          <a:pt x="341" y="73"/>
                        </a:lnTo>
                        <a:lnTo>
                          <a:pt x="352" y="62"/>
                        </a:lnTo>
                        <a:lnTo>
                          <a:pt x="364" y="53"/>
                        </a:lnTo>
                        <a:lnTo>
                          <a:pt x="377" y="45"/>
                        </a:lnTo>
                        <a:lnTo>
                          <a:pt x="389" y="37"/>
                        </a:lnTo>
                        <a:lnTo>
                          <a:pt x="400" y="31"/>
                        </a:lnTo>
                        <a:lnTo>
                          <a:pt x="414" y="24"/>
                        </a:lnTo>
                        <a:lnTo>
                          <a:pt x="426" y="19"/>
                        </a:lnTo>
                        <a:lnTo>
                          <a:pt x="438" y="15"/>
                        </a:lnTo>
                        <a:lnTo>
                          <a:pt x="454" y="12"/>
                        </a:lnTo>
                        <a:lnTo>
                          <a:pt x="471" y="9"/>
                        </a:lnTo>
                        <a:lnTo>
                          <a:pt x="485" y="7"/>
                        </a:lnTo>
                        <a:lnTo>
                          <a:pt x="500" y="5"/>
                        </a:lnTo>
                        <a:lnTo>
                          <a:pt x="516" y="4"/>
                        </a:lnTo>
                        <a:lnTo>
                          <a:pt x="532" y="3"/>
                        </a:lnTo>
                        <a:lnTo>
                          <a:pt x="553" y="2"/>
                        </a:lnTo>
                        <a:lnTo>
                          <a:pt x="568" y="3"/>
                        </a:lnTo>
                        <a:lnTo>
                          <a:pt x="583" y="4"/>
                        </a:lnTo>
                        <a:lnTo>
                          <a:pt x="597" y="5"/>
                        </a:lnTo>
                        <a:lnTo>
                          <a:pt x="610" y="3"/>
                        </a:lnTo>
                        <a:lnTo>
                          <a:pt x="627" y="2"/>
                        </a:lnTo>
                        <a:lnTo>
                          <a:pt x="642" y="0"/>
                        </a:lnTo>
                        <a:lnTo>
                          <a:pt x="635" y="4"/>
                        </a:lnTo>
                        <a:lnTo>
                          <a:pt x="627" y="7"/>
                        </a:lnTo>
                        <a:lnTo>
                          <a:pt x="621" y="12"/>
                        </a:lnTo>
                        <a:lnTo>
                          <a:pt x="615" y="18"/>
                        </a:lnTo>
                        <a:lnTo>
                          <a:pt x="602" y="18"/>
                        </a:lnTo>
                        <a:lnTo>
                          <a:pt x="589" y="19"/>
                        </a:lnTo>
                        <a:lnTo>
                          <a:pt x="579" y="21"/>
                        </a:lnTo>
                        <a:lnTo>
                          <a:pt x="568" y="23"/>
                        </a:lnTo>
                        <a:lnTo>
                          <a:pt x="557" y="25"/>
                        </a:lnTo>
                        <a:lnTo>
                          <a:pt x="545" y="28"/>
                        </a:lnTo>
                        <a:lnTo>
                          <a:pt x="532" y="31"/>
                        </a:lnTo>
                        <a:lnTo>
                          <a:pt x="519" y="34"/>
                        </a:lnTo>
                        <a:lnTo>
                          <a:pt x="506" y="37"/>
                        </a:lnTo>
                        <a:lnTo>
                          <a:pt x="494" y="40"/>
                        </a:lnTo>
                        <a:lnTo>
                          <a:pt x="483" y="45"/>
                        </a:lnTo>
                        <a:lnTo>
                          <a:pt x="468" y="50"/>
                        </a:lnTo>
                        <a:lnTo>
                          <a:pt x="454" y="56"/>
                        </a:lnTo>
                        <a:lnTo>
                          <a:pt x="440" y="63"/>
                        </a:lnTo>
                        <a:lnTo>
                          <a:pt x="426" y="70"/>
                        </a:lnTo>
                        <a:lnTo>
                          <a:pt x="411" y="81"/>
                        </a:lnTo>
                        <a:lnTo>
                          <a:pt x="398" y="94"/>
                        </a:lnTo>
                        <a:lnTo>
                          <a:pt x="385" y="110"/>
                        </a:lnTo>
                        <a:lnTo>
                          <a:pt x="371" y="130"/>
                        </a:lnTo>
                        <a:lnTo>
                          <a:pt x="358" y="154"/>
                        </a:lnTo>
                        <a:lnTo>
                          <a:pt x="341" y="181"/>
                        </a:lnTo>
                        <a:lnTo>
                          <a:pt x="368" y="170"/>
                        </a:lnTo>
                        <a:lnTo>
                          <a:pt x="392" y="159"/>
                        </a:lnTo>
                        <a:lnTo>
                          <a:pt x="423" y="147"/>
                        </a:lnTo>
                        <a:lnTo>
                          <a:pt x="454" y="134"/>
                        </a:lnTo>
                        <a:lnTo>
                          <a:pt x="468" y="130"/>
                        </a:lnTo>
                        <a:lnTo>
                          <a:pt x="482" y="126"/>
                        </a:lnTo>
                        <a:lnTo>
                          <a:pt x="498" y="123"/>
                        </a:lnTo>
                        <a:lnTo>
                          <a:pt x="515" y="119"/>
                        </a:lnTo>
                        <a:lnTo>
                          <a:pt x="533" y="116"/>
                        </a:lnTo>
                        <a:lnTo>
                          <a:pt x="549" y="115"/>
                        </a:lnTo>
                        <a:lnTo>
                          <a:pt x="563" y="114"/>
                        </a:lnTo>
                        <a:lnTo>
                          <a:pt x="583" y="113"/>
                        </a:lnTo>
                        <a:lnTo>
                          <a:pt x="602" y="114"/>
                        </a:lnTo>
                        <a:lnTo>
                          <a:pt x="617" y="115"/>
                        </a:lnTo>
                        <a:lnTo>
                          <a:pt x="636" y="116"/>
                        </a:lnTo>
                        <a:lnTo>
                          <a:pt x="653" y="117"/>
                        </a:lnTo>
                        <a:lnTo>
                          <a:pt x="670" y="118"/>
                        </a:lnTo>
                        <a:lnTo>
                          <a:pt x="688" y="120"/>
                        </a:lnTo>
                        <a:lnTo>
                          <a:pt x="705" y="121"/>
                        </a:lnTo>
                        <a:lnTo>
                          <a:pt x="723" y="123"/>
                        </a:lnTo>
                        <a:lnTo>
                          <a:pt x="742" y="124"/>
                        </a:lnTo>
                        <a:lnTo>
                          <a:pt x="759" y="126"/>
                        </a:lnTo>
                        <a:lnTo>
                          <a:pt x="780" y="128"/>
                        </a:lnTo>
                        <a:lnTo>
                          <a:pt x="800" y="129"/>
                        </a:lnTo>
                        <a:lnTo>
                          <a:pt x="820" y="132"/>
                        </a:lnTo>
                        <a:lnTo>
                          <a:pt x="851" y="135"/>
                        </a:lnTo>
                        <a:lnTo>
                          <a:pt x="861" y="135"/>
                        </a:lnTo>
                        <a:lnTo>
                          <a:pt x="869" y="135"/>
                        </a:lnTo>
                        <a:lnTo>
                          <a:pt x="879" y="138"/>
                        </a:lnTo>
                        <a:lnTo>
                          <a:pt x="896" y="143"/>
                        </a:lnTo>
                        <a:lnTo>
                          <a:pt x="866" y="138"/>
                        </a:lnTo>
                        <a:lnTo>
                          <a:pt x="852" y="136"/>
                        </a:lnTo>
                        <a:lnTo>
                          <a:pt x="840" y="136"/>
                        </a:lnTo>
                        <a:lnTo>
                          <a:pt x="812" y="138"/>
                        </a:lnTo>
                        <a:lnTo>
                          <a:pt x="793" y="139"/>
                        </a:lnTo>
                        <a:lnTo>
                          <a:pt x="770" y="140"/>
                        </a:lnTo>
                        <a:lnTo>
                          <a:pt x="750" y="140"/>
                        </a:lnTo>
                        <a:lnTo>
                          <a:pt x="730" y="141"/>
                        </a:lnTo>
                        <a:lnTo>
                          <a:pt x="712" y="142"/>
                        </a:lnTo>
                        <a:lnTo>
                          <a:pt x="695" y="140"/>
                        </a:lnTo>
                        <a:lnTo>
                          <a:pt x="674" y="139"/>
                        </a:lnTo>
                        <a:lnTo>
                          <a:pt x="653" y="140"/>
                        </a:lnTo>
                        <a:lnTo>
                          <a:pt x="634" y="142"/>
                        </a:lnTo>
                        <a:lnTo>
                          <a:pt x="617" y="143"/>
                        </a:lnTo>
                        <a:lnTo>
                          <a:pt x="598" y="144"/>
                        </a:lnTo>
                        <a:lnTo>
                          <a:pt x="583" y="144"/>
                        </a:lnTo>
                        <a:lnTo>
                          <a:pt x="565" y="145"/>
                        </a:lnTo>
                        <a:lnTo>
                          <a:pt x="549" y="148"/>
                        </a:lnTo>
                        <a:lnTo>
                          <a:pt x="534" y="150"/>
                        </a:lnTo>
                        <a:lnTo>
                          <a:pt x="519" y="153"/>
                        </a:lnTo>
                        <a:lnTo>
                          <a:pt x="503" y="156"/>
                        </a:lnTo>
                        <a:lnTo>
                          <a:pt x="487" y="160"/>
                        </a:lnTo>
                        <a:lnTo>
                          <a:pt x="469" y="164"/>
                        </a:lnTo>
                        <a:lnTo>
                          <a:pt x="454" y="167"/>
                        </a:lnTo>
                        <a:lnTo>
                          <a:pt x="426" y="173"/>
                        </a:lnTo>
                        <a:lnTo>
                          <a:pt x="410" y="176"/>
                        </a:lnTo>
                        <a:lnTo>
                          <a:pt x="385" y="185"/>
                        </a:lnTo>
                        <a:lnTo>
                          <a:pt x="352" y="195"/>
                        </a:lnTo>
                        <a:lnTo>
                          <a:pt x="387" y="198"/>
                        </a:lnTo>
                        <a:lnTo>
                          <a:pt x="427" y="200"/>
                        </a:lnTo>
                        <a:lnTo>
                          <a:pt x="435" y="202"/>
                        </a:lnTo>
                        <a:lnTo>
                          <a:pt x="454" y="210"/>
                        </a:lnTo>
                        <a:lnTo>
                          <a:pt x="466" y="215"/>
                        </a:lnTo>
                        <a:lnTo>
                          <a:pt x="478" y="220"/>
                        </a:lnTo>
                        <a:lnTo>
                          <a:pt x="481" y="223"/>
                        </a:lnTo>
                        <a:lnTo>
                          <a:pt x="487" y="232"/>
                        </a:lnTo>
                        <a:lnTo>
                          <a:pt x="500" y="249"/>
                        </a:lnTo>
                        <a:lnTo>
                          <a:pt x="486" y="242"/>
                        </a:lnTo>
                        <a:lnTo>
                          <a:pt x="469" y="233"/>
                        </a:lnTo>
                        <a:lnTo>
                          <a:pt x="454" y="230"/>
                        </a:lnTo>
                        <a:lnTo>
                          <a:pt x="427" y="224"/>
                        </a:lnTo>
                        <a:lnTo>
                          <a:pt x="407" y="220"/>
                        </a:lnTo>
                        <a:lnTo>
                          <a:pt x="387" y="215"/>
                        </a:lnTo>
                        <a:lnTo>
                          <a:pt x="376" y="212"/>
                        </a:lnTo>
                        <a:lnTo>
                          <a:pt x="353" y="215"/>
                        </a:lnTo>
                        <a:lnTo>
                          <a:pt x="338" y="217"/>
                        </a:lnTo>
                        <a:lnTo>
                          <a:pt x="318" y="220"/>
                        </a:lnTo>
                        <a:lnTo>
                          <a:pt x="328" y="223"/>
                        </a:lnTo>
                        <a:lnTo>
                          <a:pt x="339" y="226"/>
                        </a:lnTo>
                        <a:lnTo>
                          <a:pt x="354" y="231"/>
                        </a:lnTo>
                        <a:lnTo>
                          <a:pt x="371" y="230"/>
                        </a:lnTo>
                        <a:lnTo>
                          <a:pt x="399" y="231"/>
                        </a:lnTo>
                        <a:lnTo>
                          <a:pt x="416" y="234"/>
                        </a:lnTo>
                        <a:lnTo>
                          <a:pt x="438" y="238"/>
                        </a:lnTo>
                        <a:lnTo>
                          <a:pt x="454" y="243"/>
                        </a:lnTo>
                        <a:lnTo>
                          <a:pt x="473" y="247"/>
                        </a:lnTo>
                        <a:lnTo>
                          <a:pt x="495" y="252"/>
                        </a:lnTo>
                        <a:lnTo>
                          <a:pt x="514" y="256"/>
                        </a:lnTo>
                        <a:lnTo>
                          <a:pt x="531" y="258"/>
                        </a:lnTo>
                        <a:lnTo>
                          <a:pt x="545" y="261"/>
                        </a:lnTo>
                        <a:lnTo>
                          <a:pt x="559" y="264"/>
                        </a:lnTo>
                        <a:lnTo>
                          <a:pt x="576" y="268"/>
                        </a:lnTo>
                        <a:lnTo>
                          <a:pt x="594" y="274"/>
                        </a:lnTo>
                        <a:lnTo>
                          <a:pt x="611" y="281"/>
                        </a:lnTo>
                        <a:lnTo>
                          <a:pt x="619" y="286"/>
                        </a:lnTo>
                        <a:lnTo>
                          <a:pt x="631" y="298"/>
                        </a:lnTo>
                        <a:lnTo>
                          <a:pt x="646" y="311"/>
                        </a:lnTo>
                        <a:lnTo>
                          <a:pt x="656" y="322"/>
                        </a:lnTo>
                        <a:lnTo>
                          <a:pt x="666" y="335"/>
                        </a:lnTo>
                        <a:lnTo>
                          <a:pt x="676" y="347"/>
                        </a:lnTo>
                        <a:lnTo>
                          <a:pt x="686" y="360"/>
                        </a:lnTo>
                        <a:lnTo>
                          <a:pt x="695" y="371"/>
                        </a:lnTo>
                        <a:lnTo>
                          <a:pt x="705" y="384"/>
                        </a:lnTo>
                        <a:lnTo>
                          <a:pt x="717" y="398"/>
                        </a:lnTo>
                        <a:lnTo>
                          <a:pt x="727" y="413"/>
                        </a:lnTo>
                        <a:lnTo>
                          <a:pt x="738" y="424"/>
                        </a:lnTo>
                        <a:lnTo>
                          <a:pt x="752" y="438"/>
                        </a:lnTo>
                        <a:lnTo>
                          <a:pt x="734" y="427"/>
                        </a:lnTo>
                        <a:lnTo>
                          <a:pt x="721" y="420"/>
                        </a:lnTo>
                        <a:lnTo>
                          <a:pt x="704" y="411"/>
                        </a:lnTo>
                        <a:lnTo>
                          <a:pt x="688" y="401"/>
                        </a:lnTo>
                        <a:lnTo>
                          <a:pt x="674" y="392"/>
                        </a:lnTo>
                        <a:lnTo>
                          <a:pt x="661" y="384"/>
                        </a:lnTo>
                        <a:lnTo>
                          <a:pt x="649" y="378"/>
                        </a:lnTo>
                        <a:lnTo>
                          <a:pt x="636" y="371"/>
                        </a:lnTo>
                        <a:lnTo>
                          <a:pt x="621" y="363"/>
                        </a:lnTo>
                        <a:lnTo>
                          <a:pt x="608" y="356"/>
                        </a:lnTo>
                        <a:lnTo>
                          <a:pt x="596" y="349"/>
                        </a:lnTo>
                        <a:lnTo>
                          <a:pt x="580" y="340"/>
                        </a:lnTo>
                        <a:lnTo>
                          <a:pt x="563" y="331"/>
                        </a:lnTo>
                        <a:lnTo>
                          <a:pt x="547" y="320"/>
                        </a:lnTo>
                        <a:lnTo>
                          <a:pt x="531" y="311"/>
                        </a:lnTo>
                        <a:lnTo>
                          <a:pt x="516" y="304"/>
                        </a:lnTo>
                        <a:lnTo>
                          <a:pt x="502" y="296"/>
                        </a:lnTo>
                        <a:lnTo>
                          <a:pt x="484" y="289"/>
                        </a:lnTo>
                        <a:lnTo>
                          <a:pt x="469" y="284"/>
                        </a:lnTo>
                        <a:lnTo>
                          <a:pt x="454" y="280"/>
                        </a:lnTo>
                        <a:lnTo>
                          <a:pt x="432" y="275"/>
                        </a:lnTo>
                        <a:lnTo>
                          <a:pt x="412" y="270"/>
                        </a:lnTo>
                        <a:lnTo>
                          <a:pt x="397" y="267"/>
                        </a:lnTo>
                        <a:lnTo>
                          <a:pt x="381" y="263"/>
                        </a:lnTo>
                        <a:lnTo>
                          <a:pt x="358" y="254"/>
                        </a:lnTo>
                        <a:lnTo>
                          <a:pt x="334" y="245"/>
                        </a:lnTo>
                        <a:lnTo>
                          <a:pt x="370" y="264"/>
                        </a:lnTo>
                        <a:lnTo>
                          <a:pt x="373" y="268"/>
                        </a:lnTo>
                        <a:lnTo>
                          <a:pt x="381" y="276"/>
                        </a:lnTo>
                        <a:lnTo>
                          <a:pt x="390" y="286"/>
                        </a:lnTo>
                        <a:lnTo>
                          <a:pt x="400" y="298"/>
                        </a:lnTo>
                        <a:lnTo>
                          <a:pt x="411" y="309"/>
                        </a:lnTo>
                        <a:lnTo>
                          <a:pt x="421" y="322"/>
                        </a:lnTo>
                        <a:lnTo>
                          <a:pt x="434" y="335"/>
                        </a:lnTo>
                        <a:lnTo>
                          <a:pt x="444" y="346"/>
                        </a:lnTo>
                        <a:lnTo>
                          <a:pt x="454" y="357"/>
                        </a:lnTo>
                        <a:lnTo>
                          <a:pt x="464" y="369"/>
                        </a:lnTo>
                        <a:lnTo>
                          <a:pt x="477" y="385"/>
                        </a:lnTo>
                        <a:lnTo>
                          <a:pt x="487" y="398"/>
                        </a:lnTo>
                        <a:lnTo>
                          <a:pt x="496" y="408"/>
                        </a:lnTo>
                        <a:lnTo>
                          <a:pt x="503" y="421"/>
                        </a:lnTo>
                        <a:lnTo>
                          <a:pt x="511" y="433"/>
                        </a:lnTo>
                        <a:lnTo>
                          <a:pt x="516" y="445"/>
                        </a:lnTo>
                        <a:lnTo>
                          <a:pt x="520" y="454"/>
                        </a:lnTo>
                        <a:lnTo>
                          <a:pt x="523" y="467"/>
                        </a:lnTo>
                        <a:lnTo>
                          <a:pt x="525" y="484"/>
                        </a:lnTo>
                        <a:lnTo>
                          <a:pt x="527" y="500"/>
                        </a:lnTo>
                        <a:lnTo>
                          <a:pt x="530" y="517"/>
                        </a:lnTo>
                        <a:lnTo>
                          <a:pt x="533" y="532"/>
                        </a:lnTo>
                        <a:lnTo>
                          <a:pt x="535" y="548"/>
                        </a:lnTo>
                        <a:lnTo>
                          <a:pt x="521" y="532"/>
                        </a:lnTo>
                        <a:lnTo>
                          <a:pt x="511" y="521"/>
                        </a:lnTo>
                        <a:lnTo>
                          <a:pt x="500" y="510"/>
                        </a:lnTo>
                        <a:lnTo>
                          <a:pt x="494" y="501"/>
                        </a:lnTo>
                        <a:lnTo>
                          <a:pt x="487" y="489"/>
                        </a:lnTo>
                        <a:lnTo>
                          <a:pt x="482" y="476"/>
                        </a:lnTo>
                        <a:lnTo>
                          <a:pt x="475" y="461"/>
                        </a:lnTo>
                        <a:lnTo>
                          <a:pt x="467" y="447"/>
                        </a:lnTo>
                        <a:lnTo>
                          <a:pt x="459" y="431"/>
                        </a:lnTo>
                        <a:lnTo>
                          <a:pt x="452" y="418"/>
                        </a:lnTo>
                        <a:lnTo>
                          <a:pt x="444" y="405"/>
                        </a:lnTo>
                        <a:lnTo>
                          <a:pt x="434" y="393"/>
                        </a:lnTo>
                        <a:lnTo>
                          <a:pt x="426" y="383"/>
                        </a:lnTo>
                        <a:lnTo>
                          <a:pt x="414" y="371"/>
                        </a:lnTo>
                        <a:lnTo>
                          <a:pt x="400" y="359"/>
                        </a:lnTo>
                        <a:lnTo>
                          <a:pt x="391" y="349"/>
                        </a:lnTo>
                        <a:lnTo>
                          <a:pt x="380" y="339"/>
                        </a:lnTo>
                        <a:lnTo>
                          <a:pt x="378" y="329"/>
                        </a:lnTo>
                        <a:lnTo>
                          <a:pt x="371" y="315"/>
                        </a:lnTo>
                        <a:lnTo>
                          <a:pt x="363" y="304"/>
                        </a:lnTo>
                        <a:lnTo>
                          <a:pt x="357" y="291"/>
                        </a:lnTo>
                        <a:lnTo>
                          <a:pt x="352" y="287"/>
                        </a:lnTo>
                        <a:lnTo>
                          <a:pt x="339" y="275"/>
                        </a:lnTo>
                        <a:lnTo>
                          <a:pt x="330" y="264"/>
                        </a:lnTo>
                        <a:lnTo>
                          <a:pt x="321" y="253"/>
                        </a:lnTo>
                        <a:lnTo>
                          <a:pt x="312" y="243"/>
                        </a:lnTo>
                        <a:lnTo>
                          <a:pt x="296" y="249"/>
                        </a:lnTo>
                        <a:lnTo>
                          <a:pt x="281" y="257"/>
                        </a:lnTo>
                        <a:lnTo>
                          <a:pt x="264" y="269"/>
                        </a:lnTo>
                        <a:lnTo>
                          <a:pt x="247" y="279"/>
                        </a:lnTo>
                        <a:lnTo>
                          <a:pt x="235" y="289"/>
                        </a:lnTo>
                        <a:lnTo>
                          <a:pt x="225" y="300"/>
                        </a:lnTo>
                        <a:lnTo>
                          <a:pt x="213" y="314"/>
                        </a:lnTo>
                        <a:lnTo>
                          <a:pt x="199" y="331"/>
                        </a:lnTo>
                        <a:lnTo>
                          <a:pt x="188" y="344"/>
                        </a:lnTo>
                        <a:lnTo>
                          <a:pt x="175" y="361"/>
                        </a:lnTo>
                        <a:lnTo>
                          <a:pt x="165" y="375"/>
                        </a:lnTo>
                        <a:lnTo>
                          <a:pt x="155" y="388"/>
                        </a:lnTo>
                        <a:lnTo>
                          <a:pt x="145" y="402"/>
                        </a:lnTo>
                        <a:lnTo>
                          <a:pt x="137" y="416"/>
                        </a:lnTo>
                        <a:lnTo>
                          <a:pt x="127" y="431"/>
                        </a:lnTo>
                        <a:lnTo>
                          <a:pt x="118" y="446"/>
                        </a:lnTo>
                        <a:lnTo>
                          <a:pt x="105" y="463"/>
                        </a:lnTo>
                        <a:lnTo>
                          <a:pt x="93" y="480"/>
                        </a:lnTo>
                        <a:lnTo>
                          <a:pt x="80" y="499"/>
                        </a:lnTo>
                        <a:lnTo>
                          <a:pt x="68" y="514"/>
                        </a:lnTo>
                        <a:lnTo>
                          <a:pt x="59" y="524"/>
                        </a:lnTo>
                        <a:lnTo>
                          <a:pt x="49" y="535"/>
                        </a:lnTo>
                        <a:lnTo>
                          <a:pt x="39" y="545"/>
                        </a:lnTo>
                        <a:lnTo>
                          <a:pt x="27" y="555"/>
                        </a:lnTo>
                        <a:lnTo>
                          <a:pt x="15" y="565"/>
                        </a:lnTo>
                        <a:lnTo>
                          <a:pt x="0" y="578"/>
                        </a:lnTo>
                        <a:lnTo>
                          <a:pt x="5" y="562"/>
                        </a:lnTo>
                        <a:lnTo>
                          <a:pt x="10" y="550"/>
                        </a:lnTo>
                        <a:lnTo>
                          <a:pt x="18" y="536"/>
                        </a:lnTo>
                        <a:lnTo>
                          <a:pt x="27" y="524"/>
                        </a:lnTo>
                        <a:lnTo>
                          <a:pt x="41" y="506"/>
                        </a:lnTo>
                        <a:lnTo>
                          <a:pt x="56" y="488"/>
                        </a:lnTo>
                        <a:lnTo>
                          <a:pt x="72" y="467"/>
                        </a:lnTo>
                        <a:lnTo>
                          <a:pt x="85" y="450"/>
                        </a:lnTo>
                        <a:lnTo>
                          <a:pt x="98" y="433"/>
                        </a:lnTo>
                        <a:lnTo>
                          <a:pt x="111" y="418"/>
                        </a:lnTo>
                        <a:lnTo>
                          <a:pt x="120" y="405"/>
                        </a:lnTo>
                        <a:lnTo>
                          <a:pt x="132" y="392"/>
                        </a:lnTo>
                        <a:lnTo>
                          <a:pt x="142" y="381"/>
                        </a:lnTo>
                        <a:lnTo>
                          <a:pt x="155" y="367"/>
                        </a:lnTo>
                        <a:lnTo>
                          <a:pt x="168" y="353"/>
                        </a:lnTo>
                        <a:lnTo>
                          <a:pt x="181" y="339"/>
                        </a:lnTo>
                        <a:lnTo>
                          <a:pt x="194" y="323"/>
                        </a:lnTo>
                        <a:lnTo>
                          <a:pt x="205" y="310"/>
                        </a:lnTo>
                        <a:lnTo>
                          <a:pt x="216" y="297"/>
                        </a:lnTo>
                        <a:lnTo>
                          <a:pt x="224" y="285"/>
                        </a:lnTo>
                        <a:lnTo>
                          <a:pt x="229" y="275"/>
                        </a:lnTo>
                        <a:lnTo>
                          <a:pt x="235" y="266"/>
                        </a:lnTo>
                        <a:lnTo>
                          <a:pt x="241" y="256"/>
                        </a:lnTo>
                        <a:lnTo>
                          <a:pt x="250" y="247"/>
                        </a:lnTo>
                        <a:lnTo>
                          <a:pt x="263" y="234"/>
                        </a:lnTo>
                        <a:lnTo>
                          <a:pt x="274" y="223"/>
                        </a:lnTo>
                        <a:lnTo>
                          <a:pt x="284" y="214"/>
                        </a:lnTo>
                        <a:lnTo>
                          <a:pt x="293" y="204"/>
                        </a:lnTo>
                        <a:lnTo>
                          <a:pt x="290" y="194"/>
                        </a:lnTo>
                        <a:lnTo>
                          <a:pt x="285" y="180"/>
                        </a:lnTo>
                        <a:lnTo>
                          <a:pt x="260" y="173"/>
                        </a:lnTo>
                        <a:lnTo>
                          <a:pt x="232" y="157"/>
                        </a:lnTo>
                        <a:lnTo>
                          <a:pt x="204" y="142"/>
                        </a:lnTo>
                        <a:lnTo>
                          <a:pt x="188" y="133"/>
                        </a:lnTo>
                        <a:lnTo>
                          <a:pt x="175" y="127"/>
                        </a:lnTo>
                        <a:lnTo>
                          <a:pt x="153" y="119"/>
                        </a:lnTo>
                        <a:lnTo>
                          <a:pt x="131" y="113"/>
                        </a:lnTo>
                        <a:lnTo>
                          <a:pt x="107" y="107"/>
                        </a:lnTo>
                        <a:lnTo>
                          <a:pt x="90" y="102"/>
                        </a:lnTo>
                        <a:lnTo>
                          <a:pt x="69" y="96"/>
                        </a:lnTo>
                        <a:lnTo>
                          <a:pt x="50" y="91"/>
                        </a:lnTo>
                        <a:lnTo>
                          <a:pt x="32" y="88"/>
                        </a:lnTo>
                        <a:lnTo>
                          <a:pt x="16" y="84"/>
                        </a:lnTo>
                        <a:lnTo>
                          <a:pt x="31" y="83"/>
                        </a:lnTo>
                        <a:lnTo>
                          <a:pt x="42" y="81"/>
                        </a:lnTo>
                        <a:lnTo>
                          <a:pt x="51" y="80"/>
                        </a:lnTo>
                        <a:lnTo>
                          <a:pt x="61" y="79"/>
                        </a:lnTo>
                        <a:lnTo>
                          <a:pt x="71" y="80"/>
                        </a:lnTo>
                        <a:lnTo>
                          <a:pt x="92" y="88"/>
                        </a:lnTo>
                        <a:lnTo>
                          <a:pt x="110" y="95"/>
                        </a:lnTo>
                        <a:lnTo>
                          <a:pt x="129" y="104"/>
                        </a:lnTo>
                        <a:lnTo>
                          <a:pt x="148" y="113"/>
                        </a:lnTo>
                        <a:lnTo>
                          <a:pt x="171" y="122"/>
                        </a:lnTo>
                        <a:lnTo>
                          <a:pt x="191" y="132"/>
                        </a:lnTo>
                        <a:lnTo>
                          <a:pt x="207" y="138"/>
                        </a:lnTo>
                        <a:lnTo>
                          <a:pt x="235" y="150"/>
                        </a:lnTo>
                        <a:lnTo>
                          <a:pt x="250" y="154"/>
                        </a:lnTo>
                        <a:lnTo>
                          <a:pt x="261" y="152"/>
                        </a:lnTo>
                        <a:lnTo>
                          <a:pt x="272" y="150"/>
                        </a:lnTo>
                        <a:lnTo>
                          <a:pt x="283" y="148"/>
                        </a:lnTo>
                      </a:path>
                    </a:pathLst>
                  </a:custGeom>
                  <a:solidFill>
                    <a:srgbClr val="037C03"/>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37" name="Freeform 23"/>
                  <p:cNvSpPr>
                    <a:spLocks/>
                  </p:cNvSpPr>
                  <p:nvPr/>
                </p:nvSpPr>
                <p:spPr bwMode="ltGray">
                  <a:xfrm>
                    <a:off x="5053" y="3536"/>
                    <a:ext cx="80" cy="325"/>
                  </a:xfrm>
                  <a:custGeom>
                    <a:avLst/>
                    <a:gdLst>
                      <a:gd name="T0" fmla="*/ 43 w 80"/>
                      <a:gd name="T1" fmla="*/ 0 h 325"/>
                      <a:gd name="T2" fmla="*/ 52 w 80"/>
                      <a:gd name="T3" fmla="*/ 16 h 325"/>
                      <a:gd name="T4" fmla="*/ 59 w 80"/>
                      <a:gd name="T5" fmla="*/ 26 h 325"/>
                      <a:gd name="T6" fmla="*/ 72 w 80"/>
                      <a:gd name="T7" fmla="*/ 41 h 325"/>
                      <a:gd name="T8" fmla="*/ 75 w 80"/>
                      <a:gd name="T9" fmla="*/ 55 h 325"/>
                      <a:gd name="T10" fmla="*/ 78 w 80"/>
                      <a:gd name="T11" fmla="*/ 74 h 325"/>
                      <a:gd name="T12" fmla="*/ 78 w 80"/>
                      <a:gd name="T13" fmla="*/ 96 h 325"/>
                      <a:gd name="T14" fmla="*/ 79 w 80"/>
                      <a:gd name="T15" fmla="*/ 110 h 325"/>
                      <a:gd name="T16" fmla="*/ 78 w 80"/>
                      <a:gd name="T17" fmla="*/ 126 h 325"/>
                      <a:gd name="T18" fmla="*/ 75 w 80"/>
                      <a:gd name="T19" fmla="*/ 147 h 325"/>
                      <a:gd name="T20" fmla="*/ 72 w 80"/>
                      <a:gd name="T21" fmla="*/ 164 h 325"/>
                      <a:gd name="T22" fmla="*/ 66 w 80"/>
                      <a:gd name="T23" fmla="*/ 192 h 325"/>
                      <a:gd name="T24" fmla="*/ 61 w 80"/>
                      <a:gd name="T25" fmla="*/ 206 h 325"/>
                      <a:gd name="T26" fmla="*/ 51 w 80"/>
                      <a:gd name="T27" fmla="*/ 224 h 325"/>
                      <a:gd name="T28" fmla="*/ 38 w 80"/>
                      <a:gd name="T29" fmla="*/ 244 h 325"/>
                      <a:gd name="T30" fmla="*/ 27 w 80"/>
                      <a:gd name="T31" fmla="*/ 262 h 325"/>
                      <a:gd name="T32" fmla="*/ 16 w 80"/>
                      <a:gd name="T33" fmla="*/ 280 h 325"/>
                      <a:gd name="T34" fmla="*/ 7 w 80"/>
                      <a:gd name="T35" fmla="*/ 295 h 325"/>
                      <a:gd name="T36" fmla="*/ 0 w 80"/>
                      <a:gd name="T37" fmla="*/ 324 h 325"/>
                      <a:gd name="T38" fmla="*/ 4 w 80"/>
                      <a:gd name="T39" fmla="*/ 295 h 325"/>
                      <a:gd name="T40" fmla="*/ 7 w 80"/>
                      <a:gd name="T41" fmla="*/ 274 h 325"/>
                      <a:gd name="T42" fmla="*/ 9 w 80"/>
                      <a:gd name="T43" fmla="*/ 255 h 325"/>
                      <a:gd name="T44" fmla="*/ 11 w 80"/>
                      <a:gd name="T45" fmla="*/ 235 h 325"/>
                      <a:gd name="T46" fmla="*/ 15 w 80"/>
                      <a:gd name="T47" fmla="*/ 210 h 325"/>
                      <a:gd name="T48" fmla="*/ 21 w 80"/>
                      <a:gd name="T49" fmla="*/ 192 h 325"/>
                      <a:gd name="T50" fmla="*/ 27 w 80"/>
                      <a:gd name="T51" fmla="*/ 174 h 325"/>
                      <a:gd name="T52" fmla="*/ 33 w 80"/>
                      <a:gd name="T53" fmla="*/ 157 h 325"/>
                      <a:gd name="T54" fmla="*/ 38 w 80"/>
                      <a:gd name="T55" fmla="*/ 140 h 325"/>
                      <a:gd name="T56" fmla="*/ 43 w 80"/>
                      <a:gd name="T57" fmla="*/ 122 h 325"/>
                      <a:gd name="T58" fmla="*/ 46 w 80"/>
                      <a:gd name="T59" fmla="*/ 104 h 325"/>
                      <a:gd name="T60" fmla="*/ 48 w 80"/>
                      <a:gd name="T61" fmla="*/ 89 h 325"/>
                      <a:gd name="T62" fmla="*/ 50 w 80"/>
                      <a:gd name="T63" fmla="*/ 71 h 325"/>
                      <a:gd name="T64" fmla="*/ 50 w 80"/>
                      <a:gd name="T65" fmla="*/ 51 h 325"/>
                      <a:gd name="T66" fmla="*/ 50 w 80"/>
                      <a:gd name="T67" fmla="*/ 26 h 325"/>
                      <a:gd name="T68" fmla="*/ 47 w 80"/>
                      <a:gd name="T69" fmla="*/ 15 h 325"/>
                      <a:gd name="T70" fmla="*/ 43 w 80"/>
                      <a:gd name="T71" fmla="*/ 0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 h="325">
                        <a:moveTo>
                          <a:pt x="43" y="0"/>
                        </a:moveTo>
                        <a:lnTo>
                          <a:pt x="52" y="16"/>
                        </a:lnTo>
                        <a:lnTo>
                          <a:pt x="59" y="26"/>
                        </a:lnTo>
                        <a:lnTo>
                          <a:pt x="72" y="41"/>
                        </a:lnTo>
                        <a:lnTo>
                          <a:pt x="75" y="55"/>
                        </a:lnTo>
                        <a:lnTo>
                          <a:pt x="78" y="74"/>
                        </a:lnTo>
                        <a:lnTo>
                          <a:pt x="78" y="96"/>
                        </a:lnTo>
                        <a:lnTo>
                          <a:pt x="79" y="110"/>
                        </a:lnTo>
                        <a:lnTo>
                          <a:pt x="78" y="126"/>
                        </a:lnTo>
                        <a:lnTo>
                          <a:pt x="75" y="147"/>
                        </a:lnTo>
                        <a:lnTo>
                          <a:pt x="72" y="164"/>
                        </a:lnTo>
                        <a:lnTo>
                          <a:pt x="66" y="192"/>
                        </a:lnTo>
                        <a:lnTo>
                          <a:pt x="61" y="206"/>
                        </a:lnTo>
                        <a:lnTo>
                          <a:pt x="51" y="224"/>
                        </a:lnTo>
                        <a:lnTo>
                          <a:pt x="38" y="244"/>
                        </a:lnTo>
                        <a:lnTo>
                          <a:pt x="27" y="262"/>
                        </a:lnTo>
                        <a:lnTo>
                          <a:pt x="16" y="280"/>
                        </a:lnTo>
                        <a:lnTo>
                          <a:pt x="7" y="295"/>
                        </a:lnTo>
                        <a:lnTo>
                          <a:pt x="0" y="324"/>
                        </a:lnTo>
                        <a:lnTo>
                          <a:pt x="4" y="295"/>
                        </a:lnTo>
                        <a:lnTo>
                          <a:pt x="7" y="274"/>
                        </a:lnTo>
                        <a:lnTo>
                          <a:pt x="9" y="255"/>
                        </a:lnTo>
                        <a:lnTo>
                          <a:pt x="11" y="235"/>
                        </a:lnTo>
                        <a:lnTo>
                          <a:pt x="15" y="210"/>
                        </a:lnTo>
                        <a:lnTo>
                          <a:pt x="21" y="192"/>
                        </a:lnTo>
                        <a:lnTo>
                          <a:pt x="27" y="174"/>
                        </a:lnTo>
                        <a:lnTo>
                          <a:pt x="33" y="157"/>
                        </a:lnTo>
                        <a:lnTo>
                          <a:pt x="38" y="140"/>
                        </a:lnTo>
                        <a:lnTo>
                          <a:pt x="43" y="122"/>
                        </a:lnTo>
                        <a:lnTo>
                          <a:pt x="46" y="104"/>
                        </a:lnTo>
                        <a:lnTo>
                          <a:pt x="48" y="89"/>
                        </a:lnTo>
                        <a:lnTo>
                          <a:pt x="50" y="71"/>
                        </a:lnTo>
                        <a:lnTo>
                          <a:pt x="50" y="51"/>
                        </a:lnTo>
                        <a:lnTo>
                          <a:pt x="50" y="26"/>
                        </a:lnTo>
                        <a:lnTo>
                          <a:pt x="47" y="15"/>
                        </a:lnTo>
                        <a:lnTo>
                          <a:pt x="43" y="0"/>
                        </a:lnTo>
                      </a:path>
                    </a:pathLst>
                  </a:custGeom>
                  <a:solidFill>
                    <a:srgbClr val="037C03"/>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38" name="Freeform 24"/>
                  <p:cNvSpPr>
                    <a:spLocks/>
                  </p:cNvSpPr>
                  <p:nvPr/>
                </p:nvSpPr>
                <p:spPr bwMode="ltGray">
                  <a:xfrm>
                    <a:off x="4669" y="3357"/>
                    <a:ext cx="352" cy="83"/>
                  </a:xfrm>
                  <a:custGeom>
                    <a:avLst/>
                    <a:gdLst>
                      <a:gd name="T0" fmla="*/ 351 w 352"/>
                      <a:gd name="T1" fmla="*/ 82 h 83"/>
                      <a:gd name="T2" fmla="*/ 345 w 352"/>
                      <a:gd name="T3" fmla="*/ 68 h 83"/>
                      <a:gd name="T4" fmla="*/ 337 w 352"/>
                      <a:gd name="T5" fmla="*/ 55 h 83"/>
                      <a:gd name="T6" fmla="*/ 331 w 352"/>
                      <a:gd name="T7" fmla="*/ 53 h 83"/>
                      <a:gd name="T8" fmla="*/ 317 w 352"/>
                      <a:gd name="T9" fmla="*/ 49 h 83"/>
                      <a:gd name="T10" fmla="*/ 303 w 352"/>
                      <a:gd name="T11" fmla="*/ 46 h 83"/>
                      <a:gd name="T12" fmla="*/ 290 w 352"/>
                      <a:gd name="T13" fmla="*/ 49 h 83"/>
                      <a:gd name="T14" fmla="*/ 274 w 352"/>
                      <a:gd name="T15" fmla="*/ 51 h 83"/>
                      <a:gd name="T16" fmla="*/ 255 w 352"/>
                      <a:gd name="T17" fmla="*/ 45 h 83"/>
                      <a:gd name="T18" fmla="*/ 231 w 352"/>
                      <a:gd name="T19" fmla="*/ 38 h 83"/>
                      <a:gd name="T20" fmla="*/ 208 w 352"/>
                      <a:gd name="T21" fmla="*/ 31 h 83"/>
                      <a:gd name="T22" fmla="*/ 192 w 352"/>
                      <a:gd name="T23" fmla="*/ 27 h 83"/>
                      <a:gd name="T24" fmla="*/ 166 w 352"/>
                      <a:gd name="T25" fmla="*/ 21 h 83"/>
                      <a:gd name="T26" fmla="*/ 140 w 352"/>
                      <a:gd name="T27" fmla="*/ 14 h 83"/>
                      <a:gd name="T28" fmla="*/ 114 w 352"/>
                      <a:gd name="T29" fmla="*/ 8 h 83"/>
                      <a:gd name="T30" fmla="*/ 88 w 352"/>
                      <a:gd name="T31" fmla="*/ 3 h 83"/>
                      <a:gd name="T32" fmla="*/ 59 w 352"/>
                      <a:gd name="T33" fmla="*/ 1 h 83"/>
                      <a:gd name="T34" fmla="*/ 33 w 352"/>
                      <a:gd name="T35" fmla="*/ 0 h 83"/>
                      <a:gd name="T36" fmla="*/ 26 w 352"/>
                      <a:gd name="T37" fmla="*/ 2 h 83"/>
                      <a:gd name="T38" fmla="*/ 16 w 352"/>
                      <a:gd name="T39" fmla="*/ 7 h 83"/>
                      <a:gd name="T40" fmla="*/ 7 w 352"/>
                      <a:gd name="T41" fmla="*/ 13 h 83"/>
                      <a:gd name="T42" fmla="*/ 0 w 352"/>
                      <a:gd name="T43" fmla="*/ 18 h 83"/>
                      <a:gd name="T44" fmla="*/ 12 w 352"/>
                      <a:gd name="T45" fmla="*/ 19 h 83"/>
                      <a:gd name="T46" fmla="*/ 26 w 352"/>
                      <a:gd name="T47" fmla="*/ 20 h 83"/>
                      <a:gd name="T48" fmla="*/ 39 w 352"/>
                      <a:gd name="T49" fmla="*/ 21 h 83"/>
                      <a:gd name="T50" fmla="*/ 49 w 352"/>
                      <a:gd name="T51" fmla="*/ 20 h 83"/>
                      <a:gd name="T52" fmla="*/ 62 w 352"/>
                      <a:gd name="T53" fmla="*/ 19 h 83"/>
                      <a:gd name="T54" fmla="*/ 81 w 352"/>
                      <a:gd name="T55" fmla="*/ 18 h 83"/>
                      <a:gd name="T56" fmla="*/ 106 w 352"/>
                      <a:gd name="T57" fmla="*/ 19 h 83"/>
                      <a:gd name="T58" fmla="*/ 128 w 352"/>
                      <a:gd name="T59" fmla="*/ 21 h 83"/>
                      <a:gd name="T60" fmla="*/ 148 w 352"/>
                      <a:gd name="T61" fmla="*/ 24 h 83"/>
                      <a:gd name="T62" fmla="*/ 168 w 352"/>
                      <a:gd name="T63" fmla="*/ 27 h 83"/>
                      <a:gd name="T64" fmla="*/ 189 w 352"/>
                      <a:gd name="T65" fmla="*/ 28 h 83"/>
                      <a:gd name="T66" fmla="*/ 206 w 352"/>
                      <a:gd name="T67" fmla="*/ 33 h 83"/>
                      <a:gd name="T68" fmla="*/ 224 w 352"/>
                      <a:gd name="T69" fmla="*/ 39 h 83"/>
                      <a:gd name="T70" fmla="*/ 240 w 352"/>
                      <a:gd name="T71" fmla="*/ 46 h 83"/>
                      <a:gd name="T72" fmla="*/ 259 w 352"/>
                      <a:gd name="T73" fmla="*/ 53 h 83"/>
                      <a:gd name="T74" fmla="*/ 267 w 352"/>
                      <a:gd name="T75" fmla="*/ 54 h 83"/>
                      <a:gd name="T76" fmla="*/ 276 w 352"/>
                      <a:gd name="T77" fmla="*/ 53 h 83"/>
                      <a:gd name="T78" fmla="*/ 289 w 352"/>
                      <a:gd name="T79" fmla="*/ 58 h 83"/>
                      <a:gd name="T80" fmla="*/ 303 w 352"/>
                      <a:gd name="T81" fmla="*/ 63 h 83"/>
                      <a:gd name="T82" fmla="*/ 316 w 352"/>
                      <a:gd name="T83" fmla="*/ 68 h 83"/>
                      <a:gd name="T84" fmla="*/ 334 w 352"/>
                      <a:gd name="T85" fmla="*/ 75 h 83"/>
                      <a:gd name="T86" fmla="*/ 345 w 352"/>
                      <a:gd name="T87" fmla="*/ 79 h 83"/>
                      <a:gd name="T88" fmla="*/ 351 w 352"/>
                      <a:gd name="T89" fmla="*/ 82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2" h="83">
                        <a:moveTo>
                          <a:pt x="351" y="82"/>
                        </a:moveTo>
                        <a:lnTo>
                          <a:pt x="345" y="68"/>
                        </a:lnTo>
                        <a:lnTo>
                          <a:pt x="337" y="55"/>
                        </a:lnTo>
                        <a:lnTo>
                          <a:pt x="331" y="53"/>
                        </a:lnTo>
                        <a:lnTo>
                          <a:pt x="317" y="49"/>
                        </a:lnTo>
                        <a:lnTo>
                          <a:pt x="303" y="46"/>
                        </a:lnTo>
                        <a:lnTo>
                          <a:pt x="290" y="49"/>
                        </a:lnTo>
                        <a:lnTo>
                          <a:pt x="274" y="51"/>
                        </a:lnTo>
                        <a:lnTo>
                          <a:pt x="255" y="45"/>
                        </a:lnTo>
                        <a:lnTo>
                          <a:pt x="231" y="38"/>
                        </a:lnTo>
                        <a:lnTo>
                          <a:pt x="208" y="31"/>
                        </a:lnTo>
                        <a:lnTo>
                          <a:pt x="192" y="27"/>
                        </a:lnTo>
                        <a:lnTo>
                          <a:pt x="166" y="21"/>
                        </a:lnTo>
                        <a:lnTo>
                          <a:pt x="140" y="14"/>
                        </a:lnTo>
                        <a:lnTo>
                          <a:pt x="114" y="8"/>
                        </a:lnTo>
                        <a:lnTo>
                          <a:pt x="88" y="3"/>
                        </a:lnTo>
                        <a:lnTo>
                          <a:pt x="59" y="1"/>
                        </a:lnTo>
                        <a:lnTo>
                          <a:pt x="33" y="0"/>
                        </a:lnTo>
                        <a:lnTo>
                          <a:pt x="26" y="2"/>
                        </a:lnTo>
                        <a:lnTo>
                          <a:pt x="16" y="7"/>
                        </a:lnTo>
                        <a:lnTo>
                          <a:pt x="7" y="13"/>
                        </a:lnTo>
                        <a:lnTo>
                          <a:pt x="0" y="18"/>
                        </a:lnTo>
                        <a:lnTo>
                          <a:pt x="12" y="19"/>
                        </a:lnTo>
                        <a:lnTo>
                          <a:pt x="26" y="20"/>
                        </a:lnTo>
                        <a:lnTo>
                          <a:pt x="39" y="21"/>
                        </a:lnTo>
                        <a:lnTo>
                          <a:pt x="49" y="20"/>
                        </a:lnTo>
                        <a:lnTo>
                          <a:pt x="62" y="19"/>
                        </a:lnTo>
                        <a:lnTo>
                          <a:pt x="81" y="18"/>
                        </a:lnTo>
                        <a:lnTo>
                          <a:pt x="106" y="19"/>
                        </a:lnTo>
                        <a:lnTo>
                          <a:pt x="128" y="21"/>
                        </a:lnTo>
                        <a:lnTo>
                          <a:pt x="148" y="24"/>
                        </a:lnTo>
                        <a:lnTo>
                          <a:pt x="168" y="27"/>
                        </a:lnTo>
                        <a:lnTo>
                          <a:pt x="189" y="28"/>
                        </a:lnTo>
                        <a:lnTo>
                          <a:pt x="206" y="33"/>
                        </a:lnTo>
                        <a:lnTo>
                          <a:pt x="224" y="39"/>
                        </a:lnTo>
                        <a:lnTo>
                          <a:pt x="240" y="46"/>
                        </a:lnTo>
                        <a:lnTo>
                          <a:pt x="259" y="53"/>
                        </a:lnTo>
                        <a:lnTo>
                          <a:pt x="267" y="54"/>
                        </a:lnTo>
                        <a:lnTo>
                          <a:pt x="276" y="53"/>
                        </a:lnTo>
                        <a:lnTo>
                          <a:pt x="289" y="58"/>
                        </a:lnTo>
                        <a:lnTo>
                          <a:pt x="303" y="63"/>
                        </a:lnTo>
                        <a:lnTo>
                          <a:pt x="316" y="68"/>
                        </a:lnTo>
                        <a:lnTo>
                          <a:pt x="334" y="75"/>
                        </a:lnTo>
                        <a:lnTo>
                          <a:pt x="345" y="79"/>
                        </a:lnTo>
                        <a:lnTo>
                          <a:pt x="351" y="82"/>
                        </a:lnTo>
                      </a:path>
                    </a:pathLst>
                  </a:custGeom>
                  <a:solidFill>
                    <a:srgbClr val="037C03"/>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39" name="Freeform 25"/>
                  <p:cNvSpPr>
                    <a:spLocks/>
                  </p:cNvSpPr>
                  <p:nvPr/>
                </p:nvSpPr>
                <p:spPr bwMode="ltGray">
                  <a:xfrm>
                    <a:off x="4653" y="3406"/>
                    <a:ext cx="365" cy="35"/>
                  </a:xfrm>
                  <a:custGeom>
                    <a:avLst/>
                    <a:gdLst>
                      <a:gd name="T0" fmla="*/ 364 w 365"/>
                      <a:gd name="T1" fmla="*/ 34 h 35"/>
                      <a:gd name="T2" fmla="*/ 355 w 365"/>
                      <a:gd name="T3" fmla="*/ 31 h 35"/>
                      <a:gd name="T4" fmla="*/ 345 w 365"/>
                      <a:gd name="T5" fmla="*/ 27 h 35"/>
                      <a:gd name="T6" fmla="*/ 333 w 365"/>
                      <a:gd name="T7" fmla="*/ 24 h 35"/>
                      <a:gd name="T8" fmla="*/ 323 w 365"/>
                      <a:gd name="T9" fmla="*/ 21 h 35"/>
                      <a:gd name="T10" fmla="*/ 309 w 365"/>
                      <a:gd name="T11" fmla="*/ 17 h 35"/>
                      <a:gd name="T12" fmla="*/ 293 w 365"/>
                      <a:gd name="T13" fmla="*/ 11 h 35"/>
                      <a:gd name="T14" fmla="*/ 279 w 365"/>
                      <a:gd name="T15" fmla="*/ 5 h 35"/>
                      <a:gd name="T16" fmla="*/ 265 w 365"/>
                      <a:gd name="T17" fmla="*/ 5 h 35"/>
                      <a:gd name="T18" fmla="*/ 250 w 365"/>
                      <a:gd name="T19" fmla="*/ 7 h 35"/>
                      <a:gd name="T20" fmla="*/ 229 w 365"/>
                      <a:gd name="T21" fmla="*/ 9 h 35"/>
                      <a:gd name="T22" fmla="*/ 220 w 365"/>
                      <a:gd name="T23" fmla="*/ 9 h 35"/>
                      <a:gd name="T24" fmla="*/ 193 w 365"/>
                      <a:gd name="T25" fmla="*/ 6 h 35"/>
                      <a:gd name="T26" fmla="*/ 163 w 365"/>
                      <a:gd name="T27" fmla="*/ 3 h 35"/>
                      <a:gd name="T28" fmla="*/ 143 w 365"/>
                      <a:gd name="T29" fmla="*/ 1 h 35"/>
                      <a:gd name="T30" fmla="*/ 118 w 365"/>
                      <a:gd name="T31" fmla="*/ 0 h 35"/>
                      <a:gd name="T32" fmla="*/ 91 w 365"/>
                      <a:gd name="T33" fmla="*/ 1 h 35"/>
                      <a:gd name="T34" fmla="*/ 76 w 365"/>
                      <a:gd name="T35" fmla="*/ 3 h 35"/>
                      <a:gd name="T36" fmla="*/ 56 w 365"/>
                      <a:gd name="T37" fmla="*/ 4 h 35"/>
                      <a:gd name="T38" fmla="*/ 39 w 365"/>
                      <a:gd name="T39" fmla="*/ 6 h 35"/>
                      <a:gd name="T40" fmla="*/ 20 w 365"/>
                      <a:gd name="T41" fmla="*/ 8 h 35"/>
                      <a:gd name="T42" fmla="*/ 18 w 365"/>
                      <a:gd name="T43" fmla="*/ 15 h 35"/>
                      <a:gd name="T44" fmla="*/ 14 w 365"/>
                      <a:gd name="T45" fmla="*/ 20 h 35"/>
                      <a:gd name="T46" fmla="*/ 9 w 365"/>
                      <a:gd name="T47" fmla="*/ 26 h 35"/>
                      <a:gd name="T48" fmla="*/ 0 w 365"/>
                      <a:gd name="T49" fmla="*/ 30 h 35"/>
                      <a:gd name="T50" fmla="*/ 15 w 365"/>
                      <a:gd name="T51" fmla="*/ 27 h 35"/>
                      <a:gd name="T52" fmla="*/ 32 w 365"/>
                      <a:gd name="T53" fmla="*/ 25 h 35"/>
                      <a:gd name="T54" fmla="*/ 46 w 365"/>
                      <a:gd name="T55" fmla="*/ 22 h 35"/>
                      <a:gd name="T56" fmla="*/ 62 w 365"/>
                      <a:gd name="T57" fmla="*/ 20 h 35"/>
                      <a:gd name="T58" fmla="*/ 78 w 365"/>
                      <a:gd name="T59" fmla="*/ 18 h 35"/>
                      <a:gd name="T60" fmla="*/ 104 w 365"/>
                      <a:gd name="T61" fmla="*/ 17 h 35"/>
                      <a:gd name="T62" fmla="*/ 133 w 365"/>
                      <a:gd name="T63" fmla="*/ 15 h 35"/>
                      <a:gd name="T64" fmla="*/ 164 w 365"/>
                      <a:gd name="T65" fmla="*/ 14 h 35"/>
                      <a:gd name="T66" fmla="*/ 196 w 365"/>
                      <a:gd name="T67" fmla="*/ 12 h 35"/>
                      <a:gd name="T68" fmla="*/ 225 w 365"/>
                      <a:gd name="T69" fmla="*/ 11 h 35"/>
                      <a:gd name="T70" fmla="*/ 250 w 365"/>
                      <a:gd name="T71" fmla="*/ 13 h 35"/>
                      <a:gd name="T72" fmla="*/ 268 w 365"/>
                      <a:gd name="T73" fmla="*/ 17 h 35"/>
                      <a:gd name="T74" fmla="*/ 287 w 365"/>
                      <a:gd name="T75" fmla="*/ 21 h 35"/>
                      <a:gd name="T76" fmla="*/ 307 w 365"/>
                      <a:gd name="T77" fmla="*/ 25 h 35"/>
                      <a:gd name="T78" fmla="*/ 329 w 365"/>
                      <a:gd name="T79" fmla="*/ 30 h 35"/>
                      <a:gd name="T80" fmla="*/ 346 w 365"/>
                      <a:gd name="T81" fmla="*/ 32 h 35"/>
                      <a:gd name="T82" fmla="*/ 364 w 365"/>
                      <a:gd name="T83" fmla="*/ 34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5" h="35">
                        <a:moveTo>
                          <a:pt x="364" y="34"/>
                        </a:moveTo>
                        <a:lnTo>
                          <a:pt x="355" y="31"/>
                        </a:lnTo>
                        <a:lnTo>
                          <a:pt x="345" y="27"/>
                        </a:lnTo>
                        <a:lnTo>
                          <a:pt x="333" y="24"/>
                        </a:lnTo>
                        <a:lnTo>
                          <a:pt x="323" y="21"/>
                        </a:lnTo>
                        <a:lnTo>
                          <a:pt x="309" y="17"/>
                        </a:lnTo>
                        <a:lnTo>
                          <a:pt x="293" y="11"/>
                        </a:lnTo>
                        <a:lnTo>
                          <a:pt x="279" y="5"/>
                        </a:lnTo>
                        <a:lnTo>
                          <a:pt x="265" y="5"/>
                        </a:lnTo>
                        <a:lnTo>
                          <a:pt x="250" y="7"/>
                        </a:lnTo>
                        <a:lnTo>
                          <a:pt x="229" y="9"/>
                        </a:lnTo>
                        <a:lnTo>
                          <a:pt x="220" y="9"/>
                        </a:lnTo>
                        <a:lnTo>
                          <a:pt x="193" y="6"/>
                        </a:lnTo>
                        <a:lnTo>
                          <a:pt x="163" y="3"/>
                        </a:lnTo>
                        <a:lnTo>
                          <a:pt x="143" y="1"/>
                        </a:lnTo>
                        <a:lnTo>
                          <a:pt x="118" y="0"/>
                        </a:lnTo>
                        <a:lnTo>
                          <a:pt x="91" y="1"/>
                        </a:lnTo>
                        <a:lnTo>
                          <a:pt x="76" y="3"/>
                        </a:lnTo>
                        <a:lnTo>
                          <a:pt x="56" y="4"/>
                        </a:lnTo>
                        <a:lnTo>
                          <a:pt x="39" y="6"/>
                        </a:lnTo>
                        <a:lnTo>
                          <a:pt x="20" y="8"/>
                        </a:lnTo>
                        <a:lnTo>
                          <a:pt x="18" y="15"/>
                        </a:lnTo>
                        <a:lnTo>
                          <a:pt x="14" y="20"/>
                        </a:lnTo>
                        <a:lnTo>
                          <a:pt x="9" y="26"/>
                        </a:lnTo>
                        <a:lnTo>
                          <a:pt x="0" y="30"/>
                        </a:lnTo>
                        <a:lnTo>
                          <a:pt x="15" y="27"/>
                        </a:lnTo>
                        <a:lnTo>
                          <a:pt x="32" y="25"/>
                        </a:lnTo>
                        <a:lnTo>
                          <a:pt x="46" y="22"/>
                        </a:lnTo>
                        <a:lnTo>
                          <a:pt x="62" y="20"/>
                        </a:lnTo>
                        <a:lnTo>
                          <a:pt x="78" y="18"/>
                        </a:lnTo>
                        <a:lnTo>
                          <a:pt x="104" y="17"/>
                        </a:lnTo>
                        <a:lnTo>
                          <a:pt x="133" y="15"/>
                        </a:lnTo>
                        <a:lnTo>
                          <a:pt x="164" y="14"/>
                        </a:lnTo>
                        <a:lnTo>
                          <a:pt x="196" y="12"/>
                        </a:lnTo>
                        <a:lnTo>
                          <a:pt x="225" y="11"/>
                        </a:lnTo>
                        <a:lnTo>
                          <a:pt x="250" y="13"/>
                        </a:lnTo>
                        <a:lnTo>
                          <a:pt x="268" y="17"/>
                        </a:lnTo>
                        <a:lnTo>
                          <a:pt x="287" y="21"/>
                        </a:lnTo>
                        <a:lnTo>
                          <a:pt x="307" y="25"/>
                        </a:lnTo>
                        <a:lnTo>
                          <a:pt x="329" y="30"/>
                        </a:lnTo>
                        <a:lnTo>
                          <a:pt x="346" y="32"/>
                        </a:lnTo>
                        <a:lnTo>
                          <a:pt x="364" y="34"/>
                        </a:lnTo>
                      </a:path>
                    </a:pathLst>
                  </a:custGeom>
                  <a:solidFill>
                    <a:srgbClr val="037C03"/>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grpSp>
        <p:sp>
          <p:nvSpPr>
            <p:cNvPr id="9227" name="Arc 26"/>
            <p:cNvSpPr>
              <a:spLocks/>
            </p:cNvSpPr>
            <p:nvPr/>
          </p:nvSpPr>
          <p:spPr bwMode="ltGray">
            <a:xfrm>
              <a:off x="1" y="4174"/>
              <a:ext cx="5753" cy="138"/>
            </a:xfrm>
            <a:custGeom>
              <a:avLst/>
              <a:gdLst>
                <a:gd name="T0" fmla="*/ 0 w 43200"/>
                <a:gd name="T1" fmla="*/ 138 h 21918"/>
                <a:gd name="T2" fmla="*/ 5753 w 43200"/>
                <a:gd name="T3" fmla="*/ 138 h 21918"/>
                <a:gd name="T4" fmla="*/ 2877 w 43200"/>
                <a:gd name="T5" fmla="*/ 136 h 21918"/>
                <a:gd name="T6" fmla="*/ 0 60000 65536"/>
                <a:gd name="T7" fmla="*/ 0 60000 65536"/>
                <a:gd name="T8" fmla="*/ 0 60000 65536"/>
              </a:gdLst>
              <a:ahLst/>
              <a:cxnLst>
                <a:cxn ang="T6">
                  <a:pos x="T0" y="T1"/>
                </a:cxn>
                <a:cxn ang="T7">
                  <a:pos x="T2" y="T3"/>
                </a:cxn>
                <a:cxn ang="T8">
                  <a:pos x="T4" y="T5"/>
                </a:cxn>
              </a:cxnLst>
              <a:rect l="0" t="0" r="r" b="b"/>
              <a:pathLst>
                <a:path w="43200" h="21918" fill="none" extrusionOk="0">
                  <a:moveTo>
                    <a:pt x="2" y="21917"/>
                  </a:moveTo>
                  <a:cubicBezTo>
                    <a:pt x="0" y="21812"/>
                    <a:pt x="0" y="21706"/>
                    <a:pt x="0" y="21600"/>
                  </a:cubicBezTo>
                  <a:cubicBezTo>
                    <a:pt x="0" y="9670"/>
                    <a:pt x="9670" y="0"/>
                    <a:pt x="21600" y="0"/>
                  </a:cubicBezTo>
                  <a:cubicBezTo>
                    <a:pt x="33529" y="0"/>
                    <a:pt x="43200" y="9670"/>
                    <a:pt x="43200" y="21600"/>
                  </a:cubicBezTo>
                  <a:cubicBezTo>
                    <a:pt x="43200" y="21706"/>
                    <a:pt x="43199" y="21812"/>
                    <a:pt x="43197" y="21917"/>
                  </a:cubicBezTo>
                </a:path>
                <a:path w="43200" h="21918" stroke="0" extrusionOk="0">
                  <a:moveTo>
                    <a:pt x="2" y="21917"/>
                  </a:moveTo>
                  <a:cubicBezTo>
                    <a:pt x="0" y="21812"/>
                    <a:pt x="0" y="21706"/>
                    <a:pt x="0" y="21600"/>
                  </a:cubicBezTo>
                  <a:cubicBezTo>
                    <a:pt x="0" y="9670"/>
                    <a:pt x="9670" y="0"/>
                    <a:pt x="21600" y="0"/>
                  </a:cubicBezTo>
                  <a:cubicBezTo>
                    <a:pt x="33529" y="0"/>
                    <a:pt x="43200" y="9670"/>
                    <a:pt x="43200" y="21600"/>
                  </a:cubicBezTo>
                  <a:cubicBezTo>
                    <a:pt x="43200" y="21706"/>
                    <a:pt x="43199" y="21812"/>
                    <a:pt x="43197" y="21917"/>
                  </a:cubicBezTo>
                  <a:lnTo>
                    <a:pt x="21600" y="21600"/>
                  </a:lnTo>
                  <a:lnTo>
                    <a:pt x="2" y="21917"/>
                  </a:lnTo>
                  <a:close/>
                </a:path>
              </a:pathLst>
            </a:custGeom>
            <a:gradFill rotWithShape="0">
              <a:gsLst>
                <a:gs pos="0">
                  <a:srgbClr val="731D06"/>
                </a:gs>
                <a:gs pos="100000">
                  <a:srgbClr val="501404"/>
                </a:gs>
              </a:gsLst>
              <a:lin ang="540000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28" name="Line 27"/>
            <p:cNvSpPr>
              <a:spLocks noChangeShapeType="1"/>
            </p:cNvSpPr>
            <p:nvPr/>
          </p:nvSpPr>
          <p:spPr bwMode="ltGray">
            <a:xfrm>
              <a:off x="0" y="4312"/>
              <a:ext cx="5752" cy="0"/>
            </a:xfrm>
            <a:prstGeom prst="line">
              <a:avLst/>
            </a:prstGeom>
            <a:noFill/>
            <a:ln w="50800">
              <a:solidFill>
                <a:srgbClr val="3C0023"/>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2492" name="Oval 28"/>
            <p:cNvSpPr>
              <a:spLocks noChangeArrowheads="1"/>
            </p:cNvSpPr>
            <p:nvPr/>
          </p:nvSpPr>
          <p:spPr bwMode="ltGray">
            <a:xfrm>
              <a:off x="2631" y="3555"/>
              <a:ext cx="498" cy="438"/>
            </a:xfrm>
            <a:prstGeom prst="ellipse">
              <a:avLst/>
            </a:prstGeom>
            <a:gradFill rotWithShape="0">
              <a:gsLst>
                <a:gs pos="0">
                  <a:schemeClr val="hlink"/>
                </a:gs>
                <a:gs pos="100000">
                  <a:schemeClr val="hlink">
                    <a:gamma/>
                    <a:tint val="70196"/>
                    <a:invGamma/>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a:defRPr/>
              </a:pPr>
              <a:endParaRPr lang="en-US" sz="1800" i="0">
                <a:solidFill>
                  <a:srgbClr val="EAEAEA"/>
                </a:solidFill>
                <a:latin typeface="Arial"/>
              </a:endParaRPr>
            </a:p>
          </p:txBody>
        </p:sp>
        <p:sp>
          <p:nvSpPr>
            <p:cNvPr id="9230" name="Freeform 29"/>
            <p:cNvSpPr>
              <a:spLocks/>
            </p:cNvSpPr>
            <p:nvPr/>
          </p:nvSpPr>
          <p:spPr bwMode="ltGray">
            <a:xfrm>
              <a:off x="2581" y="3900"/>
              <a:ext cx="575" cy="256"/>
            </a:xfrm>
            <a:custGeom>
              <a:avLst/>
              <a:gdLst>
                <a:gd name="T0" fmla="*/ 520 w 575"/>
                <a:gd name="T1" fmla="*/ 0 h 256"/>
                <a:gd name="T2" fmla="*/ 491 w 575"/>
                <a:gd name="T3" fmla="*/ 22 h 256"/>
                <a:gd name="T4" fmla="*/ 520 w 575"/>
                <a:gd name="T5" fmla="*/ 35 h 256"/>
                <a:gd name="T6" fmla="*/ 513 w 575"/>
                <a:gd name="T7" fmla="*/ 65 h 256"/>
                <a:gd name="T8" fmla="*/ 477 w 575"/>
                <a:gd name="T9" fmla="*/ 78 h 256"/>
                <a:gd name="T10" fmla="*/ 527 w 575"/>
                <a:gd name="T11" fmla="*/ 91 h 256"/>
                <a:gd name="T12" fmla="*/ 574 w 575"/>
                <a:gd name="T13" fmla="*/ 104 h 256"/>
                <a:gd name="T14" fmla="*/ 527 w 575"/>
                <a:gd name="T15" fmla="*/ 117 h 256"/>
                <a:gd name="T16" fmla="*/ 477 w 575"/>
                <a:gd name="T17" fmla="*/ 112 h 256"/>
                <a:gd name="T18" fmla="*/ 498 w 575"/>
                <a:gd name="T19" fmla="*/ 147 h 256"/>
                <a:gd name="T20" fmla="*/ 542 w 575"/>
                <a:gd name="T21" fmla="*/ 151 h 256"/>
                <a:gd name="T22" fmla="*/ 498 w 575"/>
                <a:gd name="T23" fmla="*/ 169 h 256"/>
                <a:gd name="T24" fmla="*/ 444 w 575"/>
                <a:gd name="T25" fmla="*/ 169 h 256"/>
                <a:gd name="T26" fmla="*/ 466 w 575"/>
                <a:gd name="T27" fmla="*/ 194 h 256"/>
                <a:gd name="T28" fmla="*/ 448 w 575"/>
                <a:gd name="T29" fmla="*/ 212 h 256"/>
                <a:gd name="T30" fmla="*/ 412 w 575"/>
                <a:gd name="T31" fmla="*/ 225 h 256"/>
                <a:gd name="T32" fmla="*/ 386 w 575"/>
                <a:gd name="T33" fmla="*/ 238 h 256"/>
                <a:gd name="T34" fmla="*/ 343 w 575"/>
                <a:gd name="T35" fmla="*/ 238 h 256"/>
                <a:gd name="T36" fmla="*/ 318 w 575"/>
                <a:gd name="T37" fmla="*/ 255 h 256"/>
                <a:gd name="T38" fmla="*/ 253 w 575"/>
                <a:gd name="T39" fmla="*/ 255 h 256"/>
                <a:gd name="T40" fmla="*/ 227 w 575"/>
                <a:gd name="T41" fmla="*/ 255 h 256"/>
                <a:gd name="T42" fmla="*/ 238 w 575"/>
                <a:gd name="T43" fmla="*/ 242 h 256"/>
                <a:gd name="T44" fmla="*/ 181 w 575"/>
                <a:gd name="T45" fmla="*/ 238 h 256"/>
                <a:gd name="T46" fmla="*/ 206 w 575"/>
                <a:gd name="T47" fmla="*/ 233 h 256"/>
                <a:gd name="T48" fmla="*/ 245 w 575"/>
                <a:gd name="T49" fmla="*/ 220 h 256"/>
                <a:gd name="T50" fmla="*/ 191 w 575"/>
                <a:gd name="T51" fmla="*/ 216 h 256"/>
                <a:gd name="T52" fmla="*/ 137 w 575"/>
                <a:gd name="T53" fmla="*/ 212 h 256"/>
                <a:gd name="T54" fmla="*/ 108 w 575"/>
                <a:gd name="T55" fmla="*/ 194 h 256"/>
                <a:gd name="T56" fmla="*/ 162 w 575"/>
                <a:gd name="T57" fmla="*/ 194 h 256"/>
                <a:gd name="T58" fmla="*/ 137 w 575"/>
                <a:gd name="T59" fmla="*/ 182 h 256"/>
                <a:gd name="T60" fmla="*/ 83 w 575"/>
                <a:gd name="T61" fmla="*/ 182 h 256"/>
                <a:gd name="T62" fmla="*/ 25 w 575"/>
                <a:gd name="T63" fmla="*/ 177 h 256"/>
                <a:gd name="T64" fmla="*/ 51 w 575"/>
                <a:gd name="T65" fmla="*/ 173 h 256"/>
                <a:gd name="T66" fmla="*/ 108 w 575"/>
                <a:gd name="T67" fmla="*/ 173 h 256"/>
                <a:gd name="T68" fmla="*/ 123 w 575"/>
                <a:gd name="T69" fmla="*/ 151 h 256"/>
                <a:gd name="T70" fmla="*/ 65 w 575"/>
                <a:gd name="T71" fmla="*/ 147 h 256"/>
                <a:gd name="T72" fmla="*/ 18 w 575"/>
                <a:gd name="T73" fmla="*/ 147 h 256"/>
                <a:gd name="T74" fmla="*/ 43 w 575"/>
                <a:gd name="T75" fmla="*/ 134 h 256"/>
                <a:gd name="T76" fmla="*/ 101 w 575"/>
                <a:gd name="T77" fmla="*/ 134 h 256"/>
                <a:gd name="T78" fmla="*/ 83 w 575"/>
                <a:gd name="T79" fmla="*/ 121 h 256"/>
                <a:gd name="T80" fmla="*/ 32 w 575"/>
                <a:gd name="T81" fmla="*/ 112 h 256"/>
                <a:gd name="T82" fmla="*/ 69 w 575"/>
                <a:gd name="T83" fmla="*/ 95 h 256"/>
                <a:gd name="T84" fmla="*/ 116 w 575"/>
                <a:gd name="T85" fmla="*/ 95 h 256"/>
                <a:gd name="T86" fmla="*/ 108 w 575"/>
                <a:gd name="T87" fmla="*/ 78 h 256"/>
                <a:gd name="T88" fmla="*/ 54 w 575"/>
                <a:gd name="T89" fmla="*/ 78 h 256"/>
                <a:gd name="T90" fmla="*/ 79 w 575"/>
                <a:gd name="T91" fmla="*/ 69 h 256"/>
                <a:gd name="T92" fmla="*/ 65 w 575"/>
                <a:gd name="T93" fmla="*/ 52 h 256"/>
                <a:gd name="T94" fmla="*/ 22 w 575"/>
                <a:gd name="T95" fmla="*/ 52 h 256"/>
                <a:gd name="T96" fmla="*/ 22 w 575"/>
                <a:gd name="T97" fmla="*/ 30 h 256"/>
                <a:gd name="T98" fmla="*/ 76 w 575"/>
                <a:gd name="T99" fmla="*/ 30 h 256"/>
                <a:gd name="T100" fmla="*/ 54 w 575"/>
                <a:gd name="T101" fmla="*/ 17 h 2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75" h="256">
                  <a:moveTo>
                    <a:pt x="51" y="4"/>
                  </a:moveTo>
                  <a:lnTo>
                    <a:pt x="505" y="4"/>
                  </a:lnTo>
                  <a:lnTo>
                    <a:pt x="505" y="0"/>
                  </a:lnTo>
                  <a:lnTo>
                    <a:pt x="520" y="0"/>
                  </a:lnTo>
                  <a:lnTo>
                    <a:pt x="527" y="13"/>
                  </a:lnTo>
                  <a:lnTo>
                    <a:pt x="516" y="17"/>
                  </a:lnTo>
                  <a:lnTo>
                    <a:pt x="502" y="22"/>
                  </a:lnTo>
                  <a:lnTo>
                    <a:pt x="491" y="22"/>
                  </a:lnTo>
                  <a:lnTo>
                    <a:pt x="487" y="35"/>
                  </a:lnTo>
                  <a:lnTo>
                    <a:pt x="498" y="35"/>
                  </a:lnTo>
                  <a:lnTo>
                    <a:pt x="509" y="35"/>
                  </a:lnTo>
                  <a:lnTo>
                    <a:pt x="520" y="35"/>
                  </a:lnTo>
                  <a:lnTo>
                    <a:pt x="531" y="39"/>
                  </a:lnTo>
                  <a:lnTo>
                    <a:pt x="534" y="52"/>
                  </a:lnTo>
                  <a:lnTo>
                    <a:pt x="523" y="65"/>
                  </a:lnTo>
                  <a:lnTo>
                    <a:pt x="513" y="65"/>
                  </a:lnTo>
                  <a:lnTo>
                    <a:pt x="502" y="65"/>
                  </a:lnTo>
                  <a:lnTo>
                    <a:pt x="491" y="65"/>
                  </a:lnTo>
                  <a:lnTo>
                    <a:pt x="480" y="65"/>
                  </a:lnTo>
                  <a:lnTo>
                    <a:pt x="477" y="78"/>
                  </a:lnTo>
                  <a:lnTo>
                    <a:pt x="491" y="86"/>
                  </a:lnTo>
                  <a:lnTo>
                    <a:pt x="505" y="91"/>
                  </a:lnTo>
                  <a:lnTo>
                    <a:pt x="516" y="91"/>
                  </a:lnTo>
                  <a:lnTo>
                    <a:pt x="527" y="91"/>
                  </a:lnTo>
                  <a:lnTo>
                    <a:pt x="542" y="91"/>
                  </a:lnTo>
                  <a:lnTo>
                    <a:pt x="552" y="91"/>
                  </a:lnTo>
                  <a:lnTo>
                    <a:pt x="563" y="91"/>
                  </a:lnTo>
                  <a:lnTo>
                    <a:pt x="574" y="104"/>
                  </a:lnTo>
                  <a:lnTo>
                    <a:pt x="563" y="117"/>
                  </a:lnTo>
                  <a:lnTo>
                    <a:pt x="552" y="117"/>
                  </a:lnTo>
                  <a:lnTo>
                    <a:pt x="542" y="117"/>
                  </a:lnTo>
                  <a:lnTo>
                    <a:pt x="527" y="117"/>
                  </a:lnTo>
                  <a:lnTo>
                    <a:pt x="516" y="117"/>
                  </a:lnTo>
                  <a:lnTo>
                    <a:pt x="505" y="112"/>
                  </a:lnTo>
                  <a:lnTo>
                    <a:pt x="491" y="112"/>
                  </a:lnTo>
                  <a:lnTo>
                    <a:pt x="477" y="112"/>
                  </a:lnTo>
                  <a:lnTo>
                    <a:pt x="473" y="125"/>
                  </a:lnTo>
                  <a:lnTo>
                    <a:pt x="469" y="138"/>
                  </a:lnTo>
                  <a:lnTo>
                    <a:pt x="487" y="143"/>
                  </a:lnTo>
                  <a:lnTo>
                    <a:pt x="498" y="147"/>
                  </a:lnTo>
                  <a:lnTo>
                    <a:pt x="509" y="147"/>
                  </a:lnTo>
                  <a:lnTo>
                    <a:pt x="520" y="151"/>
                  </a:lnTo>
                  <a:lnTo>
                    <a:pt x="531" y="151"/>
                  </a:lnTo>
                  <a:lnTo>
                    <a:pt x="542" y="151"/>
                  </a:lnTo>
                  <a:lnTo>
                    <a:pt x="542" y="164"/>
                  </a:lnTo>
                  <a:lnTo>
                    <a:pt x="527" y="169"/>
                  </a:lnTo>
                  <a:lnTo>
                    <a:pt x="513" y="169"/>
                  </a:lnTo>
                  <a:lnTo>
                    <a:pt x="498" y="169"/>
                  </a:lnTo>
                  <a:lnTo>
                    <a:pt x="487" y="169"/>
                  </a:lnTo>
                  <a:lnTo>
                    <a:pt x="469" y="169"/>
                  </a:lnTo>
                  <a:lnTo>
                    <a:pt x="455" y="169"/>
                  </a:lnTo>
                  <a:lnTo>
                    <a:pt x="444" y="169"/>
                  </a:lnTo>
                  <a:lnTo>
                    <a:pt x="433" y="169"/>
                  </a:lnTo>
                  <a:lnTo>
                    <a:pt x="437" y="182"/>
                  </a:lnTo>
                  <a:lnTo>
                    <a:pt x="451" y="194"/>
                  </a:lnTo>
                  <a:lnTo>
                    <a:pt x="466" y="194"/>
                  </a:lnTo>
                  <a:lnTo>
                    <a:pt x="477" y="194"/>
                  </a:lnTo>
                  <a:lnTo>
                    <a:pt x="477" y="207"/>
                  </a:lnTo>
                  <a:lnTo>
                    <a:pt x="462" y="212"/>
                  </a:lnTo>
                  <a:lnTo>
                    <a:pt x="448" y="212"/>
                  </a:lnTo>
                  <a:lnTo>
                    <a:pt x="433" y="212"/>
                  </a:lnTo>
                  <a:lnTo>
                    <a:pt x="422" y="212"/>
                  </a:lnTo>
                  <a:lnTo>
                    <a:pt x="412" y="212"/>
                  </a:lnTo>
                  <a:lnTo>
                    <a:pt x="412" y="225"/>
                  </a:lnTo>
                  <a:lnTo>
                    <a:pt x="422" y="229"/>
                  </a:lnTo>
                  <a:lnTo>
                    <a:pt x="412" y="233"/>
                  </a:lnTo>
                  <a:lnTo>
                    <a:pt x="397" y="238"/>
                  </a:lnTo>
                  <a:lnTo>
                    <a:pt x="386" y="238"/>
                  </a:lnTo>
                  <a:lnTo>
                    <a:pt x="375" y="238"/>
                  </a:lnTo>
                  <a:lnTo>
                    <a:pt x="365" y="238"/>
                  </a:lnTo>
                  <a:lnTo>
                    <a:pt x="354" y="238"/>
                  </a:lnTo>
                  <a:lnTo>
                    <a:pt x="343" y="238"/>
                  </a:lnTo>
                  <a:lnTo>
                    <a:pt x="332" y="238"/>
                  </a:lnTo>
                  <a:lnTo>
                    <a:pt x="343" y="246"/>
                  </a:lnTo>
                  <a:lnTo>
                    <a:pt x="332" y="255"/>
                  </a:lnTo>
                  <a:lnTo>
                    <a:pt x="318" y="255"/>
                  </a:lnTo>
                  <a:lnTo>
                    <a:pt x="303" y="255"/>
                  </a:lnTo>
                  <a:lnTo>
                    <a:pt x="285" y="255"/>
                  </a:lnTo>
                  <a:lnTo>
                    <a:pt x="267" y="255"/>
                  </a:lnTo>
                  <a:lnTo>
                    <a:pt x="253" y="255"/>
                  </a:lnTo>
                  <a:lnTo>
                    <a:pt x="238" y="255"/>
                  </a:lnTo>
                  <a:lnTo>
                    <a:pt x="227" y="255"/>
                  </a:lnTo>
                  <a:lnTo>
                    <a:pt x="217" y="255"/>
                  </a:lnTo>
                  <a:lnTo>
                    <a:pt x="227" y="255"/>
                  </a:lnTo>
                  <a:lnTo>
                    <a:pt x="238" y="255"/>
                  </a:lnTo>
                  <a:lnTo>
                    <a:pt x="249" y="255"/>
                  </a:lnTo>
                  <a:lnTo>
                    <a:pt x="249" y="242"/>
                  </a:lnTo>
                  <a:lnTo>
                    <a:pt x="238" y="242"/>
                  </a:lnTo>
                  <a:lnTo>
                    <a:pt x="224" y="242"/>
                  </a:lnTo>
                  <a:lnTo>
                    <a:pt x="213" y="242"/>
                  </a:lnTo>
                  <a:lnTo>
                    <a:pt x="195" y="242"/>
                  </a:lnTo>
                  <a:lnTo>
                    <a:pt x="181" y="238"/>
                  </a:lnTo>
                  <a:lnTo>
                    <a:pt x="166" y="238"/>
                  </a:lnTo>
                  <a:lnTo>
                    <a:pt x="181" y="233"/>
                  </a:lnTo>
                  <a:lnTo>
                    <a:pt x="195" y="233"/>
                  </a:lnTo>
                  <a:lnTo>
                    <a:pt x="206" y="233"/>
                  </a:lnTo>
                  <a:lnTo>
                    <a:pt x="220" y="233"/>
                  </a:lnTo>
                  <a:lnTo>
                    <a:pt x="235" y="233"/>
                  </a:lnTo>
                  <a:lnTo>
                    <a:pt x="245" y="233"/>
                  </a:lnTo>
                  <a:lnTo>
                    <a:pt x="245" y="220"/>
                  </a:lnTo>
                  <a:lnTo>
                    <a:pt x="235" y="216"/>
                  </a:lnTo>
                  <a:lnTo>
                    <a:pt x="220" y="216"/>
                  </a:lnTo>
                  <a:lnTo>
                    <a:pt x="209" y="216"/>
                  </a:lnTo>
                  <a:lnTo>
                    <a:pt x="191" y="216"/>
                  </a:lnTo>
                  <a:lnTo>
                    <a:pt x="177" y="216"/>
                  </a:lnTo>
                  <a:lnTo>
                    <a:pt x="166" y="216"/>
                  </a:lnTo>
                  <a:lnTo>
                    <a:pt x="152" y="216"/>
                  </a:lnTo>
                  <a:lnTo>
                    <a:pt x="137" y="212"/>
                  </a:lnTo>
                  <a:lnTo>
                    <a:pt x="123" y="212"/>
                  </a:lnTo>
                  <a:lnTo>
                    <a:pt x="112" y="212"/>
                  </a:lnTo>
                  <a:lnTo>
                    <a:pt x="94" y="207"/>
                  </a:lnTo>
                  <a:lnTo>
                    <a:pt x="108" y="194"/>
                  </a:lnTo>
                  <a:lnTo>
                    <a:pt x="123" y="194"/>
                  </a:lnTo>
                  <a:lnTo>
                    <a:pt x="137" y="194"/>
                  </a:lnTo>
                  <a:lnTo>
                    <a:pt x="152" y="194"/>
                  </a:lnTo>
                  <a:lnTo>
                    <a:pt x="162" y="194"/>
                  </a:lnTo>
                  <a:lnTo>
                    <a:pt x="173" y="194"/>
                  </a:lnTo>
                  <a:lnTo>
                    <a:pt x="162" y="182"/>
                  </a:lnTo>
                  <a:lnTo>
                    <a:pt x="152" y="182"/>
                  </a:lnTo>
                  <a:lnTo>
                    <a:pt x="137" y="182"/>
                  </a:lnTo>
                  <a:lnTo>
                    <a:pt x="123" y="182"/>
                  </a:lnTo>
                  <a:lnTo>
                    <a:pt x="108" y="182"/>
                  </a:lnTo>
                  <a:lnTo>
                    <a:pt x="94" y="182"/>
                  </a:lnTo>
                  <a:lnTo>
                    <a:pt x="83" y="182"/>
                  </a:lnTo>
                  <a:lnTo>
                    <a:pt x="72" y="182"/>
                  </a:lnTo>
                  <a:lnTo>
                    <a:pt x="51" y="177"/>
                  </a:lnTo>
                  <a:lnTo>
                    <a:pt x="36" y="177"/>
                  </a:lnTo>
                  <a:lnTo>
                    <a:pt x="25" y="177"/>
                  </a:lnTo>
                  <a:lnTo>
                    <a:pt x="14" y="177"/>
                  </a:lnTo>
                  <a:lnTo>
                    <a:pt x="29" y="173"/>
                  </a:lnTo>
                  <a:lnTo>
                    <a:pt x="40" y="173"/>
                  </a:lnTo>
                  <a:lnTo>
                    <a:pt x="51" y="173"/>
                  </a:lnTo>
                  <a:lnTo>
                    <a:pt x="69" y="173"/>
                  </a:lnTo>
                  <a:lnTo>
                    <a:pt x="87" y="173"/>
                  </a:lnTo>
                  <a:lnTo>
                    <a:pt x="97" y="173"/>
                  </a:lnTo>
                  <a:lnTo>
                    <a:pt x="108" y="173"/>
                  </a:lnTo>
                  <a:lnTo>
                    <a:pt x="119" y="173"/>
                  </a:lnTo>
                  <a:lnTo>
                    <a:pt x="130" y="173"/>
                  </a:lnTo>
                  <a:lnTo>
                    <a:pt x="134" y="160"/>
                  </a:lnTo>
                  <a:lnTo>
                    <a:pt x="123" y="151"/>
                  </a:lnTo>
                  <a:lnTo>
                    <a:pt x="105" y="147"/>
                  </a:lnTo>
                  <a:lnTo>
                    <a:pt x="94" y="147"/>
                  </a:lnTo>
                  <a:lnTo>
                    <a:pt x="79" y="147"/>
                  </a:lnTo>
                  <a:lnTo>
                    <a:pt x="65" y="147"/>
                  </a:lnTo>
                  <a:lnTo>
                    <a:pt x="51" y="147"/>
                  </a:lnTo>
                  <a:lnTo>
                    <a:pt x="40" y="147"/>
                  </a:lnTo>
                  <a:lnTo>
                    <a:pt x="29" y="147"/>
                  </a:lnTo>
                  <a:lnTo>
                    <a:pt x="18" y="147"/>
                  </a:lnTo>
                  <a:lnTo>
                    <a:pt x="7" y="143"/>
                  </a:lnTo>
                  <a:lnTo>
                    <a:pt x="22" y="138"/>
                  </a:lnTo>
                  <a:lnTo>
                    <a:pt x="32" y="138"/>
                  </a:lnTo>
                  <a:lnTo>
                    <a:pt x="43" y="134"/>
                  </a:lnTo>
                  <a:lnTo>
                    <a:pt x="58" y="134"/>
                  </a:lnTo>
                  <a:lnTo>
                    <a:pt x="76" y="134"/>
                  </a:lnTo>
                  <a:lnTo>
                    <a:pt x="87" y="134"/>
                  </a:lnTo>
                  <a:lnTo>
                    <a:pt x="101" y="134"/>
                  </a:lnTo>
                  <a:lnTo>
                    <a:pt x="112" y="134"/>
                  </a:lnTo>
                  <a:lnTo>
                    <a:pt x="105" y="121"/>
                  </a:lnTo>
                  <a:lnTo>
                    <a:pt x="94" y="121"/>
                  </a:lnTo>
                  <a:lnTo>
                    <a:pt x="83" y="121"/>
                  </a:lnTo>
                  <a:lnTo>
                    <a:pt x="69" y="121"/>
                  </a:lnTo>
                  <a:lnTo>
                    <a:pt x="58" y="121"/>
                  </a:lnTo>
                  <a:lnTo>
                    <a:pt x="43" y="121"/>
                  </a:lnTo>
                  <a:lnTo>
                    <a:pt x="32" y="112"/>
                  </a:lnTo>
                  <a:lnTo>
                    <a:pt x="32" y="99"/>
                  </a:lnTo>
                  <a:lnTo>
                    <a:pt x="43" y="95"/>
                  </a:lnTo>
                  <a:lnTo>
                    <a:pt x="54" y="95"/>
                  </a:lnTo>
                  <a:lnTo>
                    <a:pt x="69" y="95"/>
                  </a:lnTo>
                  <a:lnTo>
                    <a:pt x="79" y="95"/>
                  </a:lnTo>
                  <a:lnTo>
                    <a:pt x="94" y="95"/>
                  </a:lnTo>
                  <a:lnTo>
                    <a:pt x="105" y="95"/>
                  </a:lnTo>
                  <a:lnTo>
                    <a:pt x="116" y="95"/>
                  </a:lnTo>
                  <a:lnTo>
                    <a:pt x="126" y="95"/>
                  </a:lnTo>
                  <a:lnTo>
                    <a:pt x="130" y="82"/>
                  </a:lnTo>
                  <a:lnTo>
                    <a:pt x="119" y="78"/>
                  </a:lnTo>
                  <a:lnTo>
                    <a:pt x="108" y="78"/>
                  </a:lnTo>
                  <a:lnTo>
                    <a:pt x="90" y="78"/>
                  </a:lnTo>
                  <a:lnTo>
                    <a:pt x="79" y="78"/>
                  </a:lnTo>
                  <a:lnTo>
                    <a:pt x="65" y="78"/>
                  </a:lnTo>
                  <a:lnTo>
                    <a:pt x="54" y="78"/>
                  </a:lnTo>
                  <a:lnTo>
                    <a:pt x="43" y="78"/>
                  </a:lnTo>
                  <a:lnTo>
                    <a:pt x="54" y="69"/>
                  </a:lnTo>
                  <a:lnTo>
                    <a:pt x="69" y="69"/>
                  </a:lnTo>
                  <a:lnTo>
                    <a:pt x="79" y="69"/>
                  </a:lnTo>
                  <a:lnTo>
                    <a:pt x="90" y="69"/>
                  </a:lnTo>
                  <a:lnTo>
                    <a:pt x="94" y="56"/>
                  </a:lnTo>
                  <a:lnTo>
                    <a:pt x="83" y="52"/>
                  </a:lnTo>
                  <a:lnTo>
                    <a:pt x="65" y="52"/>
                  </a:lnTo>
                  <a:lnTo>
                    <a:pt x="54" y="52"/>
                  </a:lnTo>
                  <a:lnTo>
                    <a:pt x="43" y="52"/>
                  </a:lnTo>
                  <a:lnTo>
                    <a:pt x="32" y="52"/>
                  </a:lnTo>
                  <a:lnTo>
                    <a:pt x="22" y="52"/>
                  </a:lnTo>
                  <a:lnTo>
                    <a:pt x="11" y="52"/>
                  </a:lnTo>
                  <a:lnTo>
                    <a:pt x="0" y="52"/>
                  </a:lnTo>
                  <a:lnTo>
                    <a:pt x="7" y="35"/>
                  </a:lnTo>
                  <a:lnTo>
                    <a:pt x="22" y="30"/>
                  </a:lnTo>
                  <a:lnTo>
                    <a:pt x="36" y="30"/>
                  </a:lnTo>
                  <a:lnTo>
                    <a:pt x="51" y="30"/>
                  </a:lnTo>
                  <a:lnTo>
                    <a:pt x="65" y="30"/>
                  </a:lnTo>
                  <a:lnTo>
                    <a:pt x="76" y="30"/>
                  </a:lnTo>
                  <a:lnTo>
                    <a:pt x="87" y="30"/>
                  </a:lnTo>
                  <a:lnTo>
                    <a:pt x="79" y="17"/>
                  </a:lnTo>
                  <a:lnTo>
                    <a:pt x="65" y="17"/>
                  </a:lnTo>
                  <a:lnTo>
                    <a:pt x="54" y="17"/>
                  </a:lnTo>
                  <a:lnTo>
                    <a:pt x="43" y="17"/>
                  </a:lnTo>
                  <a:lnTo>
                    <a:pt x="51" y="4"/>
                  </a:lnTo>
                </a:path>
              </a:pathLst>
            </a:custGeom>
            <a:pattFill prst="narHorz">
              <a:fgClr>
                <a:schemeClr val="hlink"/>
              </a:fgClr>
              <a:bgClr>
                <a:schemeClr val="folHlink"/>
              </a:bgClr>
            </a:patt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9219" name="Rectangle 30"/>
          <p:cNvSpPr>
            <a:spLocks noGrp="1" noChangeArrowheads="1"/>
          </p:cNvSpPr>
          <p:nvPr>
            <p:ph type="title"/>
          </p:nvPr>
        </p:nvSpPr>
        <p:spPr bwMode="auto">
          <a:xfrm>
            <a:off x="771525" y="400050"/>
            <a:ext cx="8743950" cy="116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p>
            <a:pPr lvl="0"/>
            <a:r>
              <a:rPr lang="en-US" smtClean="0"/>
              <a:t>Click to edit Master title style</a:t>
            </a:r>
          </a:p>
        </p:txBody>
      </p:sp>
      <p:sp>
        <p:nvSpPr>
          <p:cNvPr id="9220" name="Rectangle 31"/>
          <p:cNvSpPr>
            <a:spLocks noGrp="1" noChangeArrowheads="1"/>
          </p:cNvSpPr>
          <p:nvPr>
            <p:ph type="body" idx="1"/>
          </p:nvPr>
        </p:nvSpPr>
        <p:spPr bwMode="auto">
          <a:xfrm>
            <a:off x="771525" y="1790700"/>
            <a:ext cx="8743950" cy="409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96" name="Rectangle 32"/>
          <p:cNvSpPr>
            <a:spLocks noGrp="1" noChangeArrowheads="1"/>
          </p:cNvSpPr>
          <p:nvPr>
            <p:ph type="dt" sz="half" idx="2"/>
          </p:nvPr>
        </p:nvSpPr>
        <p:spPr bwMode="auto">
          <a:xfrm>
            <a:off x="771525" y="6399213"/>
            <a:ext cx="21431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7" rIns="92075" bIns="46037" numCol="1" anchor="b" anchorCtr="0" compatLnSpc="1">
            <a:prstTxWarp prst="textNoShape">
              <a:avLst/>
            </a:prstTxWarp>
          </a:bodyPr>
          <a:lstStyle>
            <a:lvl1pPr algn="l" eaLnBrk="0" hangingPunct="0">
              <a:defRPr sz="1400" i="0">
                <a:solidFill>
                  <a:srgbClr val="EAEAEA"/>
                </a:solidFill>
                <a:latin typeface="Arial"/>
                <a:ea typeface="ＭＳ Ｐゴシック" pitchFamily="112" charset="-128"/>
                <a:cs typeface="+mn-cs"/>
              </a:defRPr>
            </a:lvl1pPr>
          </a:lstStyle>
          <a:p>
            <a:pPr>
              <a:defRPr/>
            </a:pPr>
            <a:endParaRPr lang="en-US"/>
          </a:p>
        </p:txBody>
      </p:sp>
      <p:sp>
        <p:nvSpPr>
          <p:cNvPr id="62497" name="Rectangle 33"/>
          <p:cNvSpPr>
            <a:spLocks noGrp="1" noChangeArrowheads="1"/>
          </p:cNvSpPr>
          <p:nvPr>
            <p:ph type="ftr" sz="quarter" idx="3"/>
          </p:nvPr>
        </p:nvSpPr>
        <p:spPr bwMode="auto">
          <a:xfrm>
            <a:off x="3514725" y="6399213"/>
            <a:ext cx="3257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7" rIns="92075" bIns="46037" numCol="1" anchor="b" anchorCtr="0" compatLnSpc="1">
            <a:prstTxWarp prst="textNoShape">
              <a:avLst/>
            </a:prstTxWarp>
          </a:bodyPr>
          <a:lstStyle>
            <a:lvl1pPr algn="ctr" eaLnBrk="0" hangingPunct="0">
              <a:defRPr sz="1400" i="0">
                <a:solidFill>
                  <a:srgbClr val="EAEAEA"/>
                </a:solidFill>
                <a:latin typeface="Arial"/>
                <a:ea typeface="ＭＳ Ｐゴシック" pitchFamily="112" charset="-128"/>
                <a:cs typeface="+mn-cs"/>
              </a:defRPr>
            </a:lvl1pPr>
          </a:lstStyle>
          <a:p>
            <a:pPr>
              <a:defRPr/>
            </a:pPr>
            <a:endParaRPr lang="en-US"/>
          </a:p>
        </p:txBody>
      </p:sp>
      <p:sp>
        <p:nvSpPr>
          <p:cNvPr id="62498" name="Rectangle 34"/>
          <p:cNvSpPr>
            <a:spLocks noGrp="1" noChangeArrowheads="1"/>
          </p:cNvSpPr>
          <p:nvPr>
            <p:ph type="sldNum" sz="quarter" idx="4"/>
          </p:nvPr>
        </p:nvSpPr>
        <p:spPr bwMode="auto">
          <a:xfrm>
            <a:off x="7372350" y="6399213"/>
            <a:ext cx="21431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7" rIns="92075" bIns="46037" numCol="1" anchor="b" anchorCtr="0" compatLnSpc="1">
            <a:prstTxWarp prst="textNoShape">
              <a:avLst/>
            </a:prstTxWarp>
          </a:bodyPr>
          <a:lstStyle>
            <a:lvl1pPr algn="r" eaLnBrk="0" hangingPunct="0">
              <a:defRPr sz="1400" i="0">
                <a:solidFill>
                  <a:srgbClr val="EAEAEA"/>
                </a:solidFill>
                <a:latin typeface="Arial"/>
                <a:ea typeface="ＭＳ Ｐゴシック" pitchFamily="112" charset="-128"/>
                <a:cs typeface="+mn-cs"/>
              </a:defRPr>
            </a:lvl1pPr>
          </a:lstStyle>
          <a:p>
            <a:pPr>
              <a:defRPr/>
            </a:pPr>
            <a:fld id="{5AD28B62-D33A-4D7A-BD22-1488CC43D138}" type="slidenum">
              <a:rPr lang="en-US"/>
              <a:pPr>
                <a:defRPr/>
              </a:pPr>
              <a:t>‹#›</a:t>
            </a:fld>
            <a:endParaRPr lang="en-US"/>
          </a:p>
        </p:txBody>
      </p:sp>
    </p:spTree>
    <p:extLst>
      <p:ext uri="{BB962C8B-B14F-4D97-AF65-F5344CB8AC3E}">
        <p14:creationId xmlns:p14="http://schemas.microsoft.com/office/powerpoint/2010/main" xmlns="" val="1044558470"/>
      </p:ext>
    </p:extLst>
  </p:cSld>
  <p:clrMap bg1="dk2" tx1="lt1" bg2="dk1" tx2="lt2" accent1="accent1" accent2="accent2" accent3="accent3" accent4="accent4" accent5="accent5" accent6="accent6" hlink="hlink" folHlink="folHlink"/>
  <p:sldLayoutIdLst>
    <p:sldLayoutId id="2147483799" r:id="rId1"/>
  </p:sldLayoutIdLst>
  <p:transition spd="med">
    <p:strips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s"/>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65000"/>
        <a:buFont typeface="Monotype Sorts"/>
        <a:buChar char="u"/>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fontAlgn="base">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2863" y="-12700"/>
            <a:ext cx="10394951" cy="6940550"/>
            <a:chOff x="-12" y="-10"/>
            <a:chExt cx="5820" cy="4372"/>
          </a:xfrm>
        </p:grpSpPr>
        <p:sp>
          <p:nvSpPr>
            <p:cNvPr id="239619" name="Rectangle 3"/>
            <p:cNvSpPr>
              <a:spLocks noChangeArrowheads="1"/>
            </p:cNvSpPr>
            <p:nvPr userDrawn="1"/>
          </p:nvSpPr>
          <p:spPr bwMode="invGray">
            <a:xfrm>
              <a:off x="5520" y="-8"/>
              <a:ext cx="287" cy="4364"/>
            </a:xfrm>
            <a:prstGeom prst="rect">
              <a:avLst/>
            </a:prstGeom>
            <a:gradFill rotWithShape="0">
              <a:gsLst>
                <a:gs pos="0">
                  <a:srgbClr val="017295">
                    <a:gamma/>
                    <a:shade val="40000"/>
                    <a:invGamma/>
                  </a:srgbClr>
                </a:gs>
                <a:gs pos="50000">
                  <a:srgbClr val="017295"/>
                </a:gs>
                <a:gs pos="100000">
                  <a:srgbClr val="017295">
                    <a:gamma/>
                    <a:shade val="40000"/>
                    <a:invGamma/>
                  </a:srgbClr>
                </a:gs>
              </a:gsLst>
              <a:lin ang="5400000" scaled="1"/>
            </a:gra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39620" name="Rectangle 4"/>
            <p:cNvSpPr>
              <a:spLocks noChangeArrowheads="1"/>
            </p:cNvSpPr>
            <p:nvPr userDrawn="1"/>
          </p:nvSpPr>
          <p:spPr bwMode="invGray">
            <a:xfrm>
              <a:off x="-8" y="-8"/>
              <a:ext cx="288" cy="4368"/>
            </a:xfrm>
            <a:prstGeom prst="rect">
              <a:avLst/>
            </a:prstGeom>
            <a:gradFill rotWithShape="0">
              <a:gsLst>
                <a:gs pos="0">
                  <a:srgbClr val="017295">
                    <a:gamma/>
                    <a:shade val="40000"/>
                    <a:invGamma/>
                  </a:srgbClr>
                </a:gs>
                <a:gs pos="50000">
                  <a:srgbClr val="017295"/>
                </a:gs>
                <a:gs pos="100000">
                  <a:srgbClr val="017295">
                    <a:gamma/>
                    <a:shade val="40000"/>
                    <a:invGamma/>
                  </a:srgbClr>
                </a:gs>
              </a:gsLst>
              <a:lin ang="5400000" scaled="1"/>
            </a:gra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39621" name="AutoShape 5"/>
            <p:cNvSpPr>
              <a:spLocks noChangeArrowheads="1"/>
            </p:cNvSpPr>
            <p:nvPr userDrawn="1"/>
          </p:nvSpPr>
          <p:spPr bwMode="invGray">
            <a:xfrm rot="-10800000" flipH="1" flipV="1">
              <a:off x="2" y="-10"/>
              <a:ext cx="5798" cy="288"/>
            </a:xfrm>
            <a:custGeom>
              <a:avLst/>
              <a:gdLst>
                <a:gd name="G0" fmla="+- 1089 0 0"/>
                <a:gd name="G1" fmla="+- 21600 0 1089"/>
                <a:gd name="G2" fmla="*/ 1089 1 2"/>
                <a:gd name="G3" fmla="+- 21600 0 G2"/>
                <a:gd name="G4" fmla="+/ 1089 21600 2"/>
                <a:gd name="G5" fmla="+/ G1 0 2"/>
                <a:gd name="G6" fmla="*/ 21600 21600 1089"/>
                <a:gd name="G7" fmla="*/ G6 1 2"/>
                <a:gd name="G8" fmla="+- 21600 0 G7"/>
                <a:gd name="G9" fmla="*/ 21600 1 2"/>
                <a:gd name="G10" fmla="+- 1089 0 G9"/>
                <a:gd name="G11" fmla="?: G10 G8 0"/>
                <a:gd name="G12" fmla="?: G10 G7 21600"/>
                <a:gd name="T0" fmla="*/ 21055 w 21600"/>
                <a:gd name="T1" fmla="*/ 10800 h 21600"/>
                <a:gd name="T2" fmla="*/ 10800 w 21600"/>
                <a:gd name="T3" fmla="*/ 21600 h 21600"/>
                <a:gd name="T4" fmla="*/ 545 w 21600"/>
                <a:gd name="T5" fmla="*/ 10800 h 21600"/>
                <a:gd name="T6" fmla="*/ 10800 w 21600"/>
                <a:gd name="T7" fmla="*/ 0 h 21600"/>
                <a:gd name="T8" fmla="*/ 2345 w 21600"/>
                <a:gd name="T9" fmla="*/ 2345 h 21600"/>
                <a:gd name="T10" fmla="*/ 19255 w 21600"/>
                <a:gd name="T11" fmla="*/ 19255 h 21600"/>
              </a:gdLst>
              <a:ahLst/>
              <a:cxnLst>
                <a:cxn ang="0">
                  <a:pos x="T0" y="T1"/>
                </a:cxn>
                <a:cxn ang="0">
                  <a:pos x="T2" y="T3"/>
                </a:cxn>
                <a:cxn ang="0">
                  <a:pos x="T4" y="T5"/>
                </a:cxn>
                <a:cxn ang="0">
                  <a:pos x="T6" y="T7"/>
                </a:cxn>
              </a:cxnLst>
              <a:rect l="T8" t="T9" r="T10" b="T11"/>
              <a:pathLst>
                <a:path w="21600" h="21600">
                  <a:moveTo>
                    <a:pt x="0" y="0"/>
                  </a:moveTo>
                  <a:lnTo>
                    <a:pt x="1089" y="21600"/>
                  </a:lnTo>
                  <a:lnTo>
                    <a:pt x="20511" y="21600"/>
                  </a:lnTo>
                  <a:lnTo>
                    <a:pt x="21600" y="0"/>
                  </a:lnTo>
                  <a:close/>
                </a:path>
              </a:pathLst>
            </a:custGeom>
            <a:gradFill rotWithShape="0">
              <a:gsLst>
                <a:gs pos="0">
                  <a:srgbClr val="017295">
                    <a:gamma/>
                    <a:shade val="40000"/>
                    <a:invGamma/>
                  </a:srgbClr>
                </a:gs>
                <a:gs pos="50000">
                  <a:srgbClr val="017295"/>
                </a:gs>
                <a:gs pos="100000">
                  <a:srgbClr val="017295">
                    <a:gamma/>
                    <a:shade val="40000"/>
                    <a:invGamma/>
                  </a:srgbClr>
                </a:gs>
              </a:gsLst>
              <a:lin ang="5400000" scaled="1"/>
            </a:gra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39622" name="AutoShape 6"/>
            <p:cNvSpPr>
              <a:spLocks noChangeArrowheads="1"/>
            </p:cNvSpPr>
            <p:nvPr userDrawn="1"/>
          </p:nvSpPr>
          <p:spPr bwMode="invGray">
            <a:xfrm flipV="1">
              <a:off x="-12" y="4072"/>
              <a:ext cx="5820" cy="290"/>
            </a:xfrm>
            <a:custGeom>
              <a:avLst/>
              <a:gdLst>
                <a:gd name="G0" fmla="+- 1100 0 0"/>
                <a:gd name="G1" fmla="+- 21600 0 1100"/>
                <a:gd name="G2" fmla="*/ 1100 1 2"/>
                <a:gd name="G3" fmla="+- 21600 0 G2"/>
                <a:gd name="G4" fmla="+/ 1100 21600 2"/>
                <a:gd name="G5" fmla="+/ G1 0 2"/>
                <a:gd name="G6" fmla="*/ 21600 21600 1100"/>
                <a:gd name="G7" fmla="*/ G6 1 2"/>
                <a:gd name="G8" fmla="+- 21600 0 G7"/>
                <a:gd name="G9" fmla="*/ 21600 1 2"/>
                <a:gd name="G10" fmla="+- 1100 0 G9"/>
                <a:gd name="G11" fmla="?: G10 G8 0"/>
                <a:gd name="G12" fmla="?: G10 G7 21600"/>
                <a:gd name="T0" fmla="*/ 21050 w 21600"/>
                <a:gd name="T1" fmla="*/ 10800 h 21600"/>
                <a:gd name="T2" fmla="*/ 10800 w 21600"/>
                <a:gd name="T3" fmla="*/ 21600 h 21600"/>
                <a:gd name="T4" fmla="*/ 550 w 21600"/>
                <a:gd name="T5" fmla="*/ 10800 h 21600"/>
                <a:gd name="T6" fmla="*/ 10800 w 21600"/>
                <a:gd name="T7" fmla="*/ 0 h 21600"/>
                <a:gd name="T8" fmla="*/ 2350 w 21600"/>
                <a:gd name="T9" fmla="*/ 2350 h 21600"/>
                <a:gd name="T10" fmla="*/ 19250 w 21600"/>
                <a:gd name="T11" fmla="*/ 19250 h 21600"/>
              </a:gdLst>
              <a:ahLst/>
              <a:cxnLst>
                <a:cxn ang="0">
                  <a:pos x="T0" y="T1"/>
                </a:cxn>
                <a:cxn ang="0">
                  <a:pos x="T2" y="T3"/>
                </a:cxn>
                <a:cxn ang="0">
                  <a:pos x="T4" y="T5"/>
                </a:cxn>
                <a:cxn ang="0">
                  <a:pos x="T6" y="T7"/>
                </a:cxn>
              </a:cxnLst>
              <a:rect l="T8" t="T9" r="T10" b="T11"/>
              <a:pathLst>
                <a:path w="21600" h="21600">
                  <a:moveTo>
                    <a:pt x="0" y="0"/>
                  </a:moveTo>
                  <a:lnTo>
                    <a:pt x="1100" y="21600"/>
                  </a:lnTo>
                  <a:lnTo>
                    <a:pt x="20500" y="21600"/>
                  </a:lnTo>
                  <a:lnTo>
                    <a:pt x="21600" y="0"/>
                  </a:lnTo>
                  <a:close/>
                </a:path>
              </a:pathLst>
            </a:custGeom>
            <a:gradFill rotWithShape="0">
              <a:gsLst>
                <a:gs pos="0">
                  <a:srgbClr val="017295">
                    <a:gamma/>
                    <a:shade val="40000"/>
                    <a:invGamma/>
                  </a:srgbClr>
                </a:gs>
                <a:gs pos="50000">
                  <a:srgbClr val="017295"/>
                </a:gs>
                <a:gs pos="100000">
                  <a:srgbClr val="017295">
                    <a:gamma/>
                    <a:shade val="40000"/>
                    <a:invGamma/>
                  </a:srgbClr>
                </a:gs>
              </a:gsLst>
              <a:lin ang="5400000" scaled="1"/>
            </a:gra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39623" name="Rectangle 7"/>
            <p:cNvSpPr>
              <a:spLocks noChangeArrowheads="1"/>
            </p:cNvSpPr>
            <p:nvPr userDrawn="1"/>
          </p:nvSpPr>
          <p:spPr bwMode="invGray">
            <a:xfrm>
              <a:off x="184" y="176"/>
              <a:ext cx="5432" cy="3988"/>
            </a:xfrm>
            <a:prstGeom prst="rect">
              <a:avLst/>
            </a:prstGeom>
            <a:gradFill rotWithShape="0">
              <a:gsLst>
                <a:gs pos="0">
                  <a:srgbClr val="017295">
                    <a:gamma/>
                    <a:shade val="40000"/>
                    <a:invGamma/>
                  </a:srgbClr>
                </a:gs>
                <a:gs pos="50000">
                  <a:srgbClr val="017295"/>
                </a:gs>
                <a:gs pos="100000">
                  <a:srgbClr val="017295">
                    <a:gamma/>
                    <a:shade val="40000"/>
                    <a:invGamma/>
                  </a:srgbClr>
                </a:gs>
              </a:gsLst>
              <a:lin ang="5400000" scaled="1"/>
            </a:gradFill>
            <a:ln w="12700">
              <a:no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239624" name="Rectangle 8"/>
          <p:cNvSpPr>
            <a:spLocks noGrp="1" noChangeArrowheads="1"/>
          </p:cNvSpPr>
          <p:nvPr>
            <p:ph type="title"/>
          </p:nvPr>
        </p:nvSpPr>
        <p:spPr bwMode="auto">
          <a:xfrm>
            <a:off x="304800" y="350838"/>
            <a:ext cx="9677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9625" name="Rectangle 9"/>
          <p:cNvSpPr>
            <a:spLocks noGrp="1" noChangeArrowheads="1"/>
          </p:cNvSpPr>
          <p:nvPr>
            <p:ph type="body" idx="1"/>
          </p:nvPr>
        </p:nvSpPr>
        <p:spPr bwMode="auto">
          <a:xfrm>
            <a:off x="304800" y="1665288"/>
            <a:ext cx="9677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9626" name="Rectangle 10"/>
          <p:cNvSpPr>
            <a:spLocks noGrp="1" noChangeArrowheads="1"/>
          </p:cNvSpPr>
          <p:nvPr>
            <p:ph type="dt" sz="half" idx="2"/>
          </p:nvPr>
        </p:nvSpPr>
        <p:spPr bwMode="auto">
          <a:xfrm>
            <a:off x="381000" y="6629400"/>
            <a:ext cx="9296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effectLst>
                  <a:outerShdw blurRad="38100" dist="38100" dir="2700000" algn="tl">
                    <a:srgbClr val="000000"/>
                  </a:outerShdw>
                </a:effectLst>
              </a:defRPr>
            </a:lvl1pPr>
          </a:lstStyle>
          <a:p>
            <a:pPr>
              <a:defRPr/>
            </a:pPr>
            <a:endParaRPr lang="en-US"/>
          </a:p>
        </p:txBody>
      </p:sp>
      <p:sp>
        <p:nvSpPr>
          <p:cNvPr id="239627" name="Rectangle 11"/>
          <p:cNvSpPr>
            <a:spLocks noGrp="1" noChangeArrowheads="1"/>
          </p:cNvSpPr>
          <p:nvPr>
            <p:ph type="ftr" sz="quarter" idx="3"/>
          </p:nvPr>
        </p:nvSpPr>
        <p:spPr bwMode="auto">
          <a:xfrm>
            <a:off x="3514725" y="616585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i="0">
                <a:solidFill>
                  <a:schemeClr val="tx1"/>
                </a:solidFill>
                <a:effectLst/>
                <a:latin typeface="Times New Roman" pitchFamily="18" charset="0"/>
              </a:defRPr>
            </a:lvl1pPr>
          </a:lstStyle>
          <a:p>
            <a:pPr>
              <a:defRPr/>
            </a:pPr>
            <a:endParaRPr lang="en-US">
              <a:solidFill>
                <a:srgbClr val="EAEAEA"/>
              </a:solidFill>
            </a:endParaRPr>
          </a:p>
        </p:txBody>
      </p:sp>
      <p:sp>
        <p:nvSpPr>
          <p:cNvPr id="239628" name="Rectangle 12"/>
          <p:cNvSpPr>
            <a:spLocks noGrp="1" noChangeArrowheads="1"/>
          </p:cNvSpPr>
          <p:nvPr>
            <p:ph type="sldNum" sz="quarter" idx="4"/>
          </p:nvPr>
        </p:nvSpPr>
        <p:spPr bwMode="auto">
          <a:xfrm>
            <a:off x="7372350" y="616585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i="0">
                <a:solidFill>
                  <a:schemeClr val="tx1"/>
                </a:solidFill>
                <a:effectLst/>
                <a:latin typeface="Times New Roman" pitchFamily="18" charset="0"/>
              </a:defRPr>
            </a:lvl1pPr>
          </a:lstStyle>
          <a:p>
            <a:pPr>
              <a:defRPr/>
            </a:pPr>
            <a:fld id="{83660363-8BF3-466D-A5B9-991CED178DE5}" type="slidenum">
              <a:rPr lang="en-US">
                <a:solidFill>
                  <a:srgbClr val="EAEAEA"/>
                </a:solidFill>
              </a:rPr>
              <a:pPr>
                <a:defRPr/>
              </a:pPr>
              <a:t>‹#›</a:t>
            </a:fld>
            <a:endParaRPr lang="en-US">
              <a:solidFill>
                <a:srgbClr val="EAEAEA"/>
              </a:solidFill>
            </a:endParaRPr>
          </a:p>
        </p:txBody>
      </p:sp>
      <p:pic>
        <p:nvPicPr>
          <p:cNvPr id="1032" name="Picture 14" descr="UWMed logo"/>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8191500" y="5905500"/>
            <a:ext cx="1752600" cy="6731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68153790"/>
      </p:ext>
    </p:extLst>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SzPct val="115000"/>
        <a:buChar char="•"/>
        <a:defRPr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Char char="•"/>
        <a:defRPr sz="28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0000"/>
        <a:buChar char="•"/>
        <a:defRPr sz="24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0000"/>
        <a:buChar char="•"/>
        <a:defRPr sz="24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0000"/>
        <a:buChar char="•"/>
        <a:defRPr sz="24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0000"/>
        <a:buChar char="•"/>
        <a:defRPr sz="24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0000"/>
        <a:buChar char="•"/>
        <a:defRPr sz="24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ctrTitle"/>
          </p:nvPr>
        </p:nvSpPr>
        <p:spPr>
          <a:xfrm>
            <a:off x="762000" y="2286000"/>
            <a:ext cx="8763000" cy="1143000"/>
          </a:xfrm>
        </p:spPr>
        <p:txBody>
          <a:bodyPr/>
          <a:lstStyle/>
          <a:p>
            <a:pPr eaLnBrk="1" hangingPunct="1">
              <a:defRPr/>
            </a:pPr>
            <a:r>
              <a:rPr lang="en-US" b="1" dirty="0" smtClean="0"/>
              <a:t>Presentation Skills:</a:t>
            </a:r>
            <a:br>
              <a:rPr lang="en-US" b="1" dirty="0" smtClean="0"/>
            </a:br>
            <a:r>
              <a:rPr lang="en-US" dirty="0" smtClean="0"/>
              <a:t>How to Keep Your Audience Awake, Alert, and Informed</a:t>
            </a:r>
          </a:p>
        </p:txBody>
      </p:sp>
      <p:sp>
        <p:nvSpPr>
          <p:cNvPr id="607235" name="Rectangle 3"/>
          <p:cNvSpPr>
            <a:spLocks noGrp="1" noChangeArrowheads="1"/>
          </p:cNvSpPr>
          <p:nvPr>
            <p:ph type="subTitle" idx="1"/>
          </p:nvPr>
        </p:nvSpPr>
        <p:spPr>
          <a:xfrm>
            <a:off x="1524000" y="3886200"/>
            <a:ext cx="7239000" cy="1752600"/>
          </a:xfrm>
        </p:spPr>
        <p:txBody>
          <a:bodyPr/>
          <a:lstStyle/>
          <a:p>
            <a:pPr eaLnBrk="1" hangingPunct="1">
              <a:defRPr/>
            </a:pPr>
            <a:endParaRPr lang="en-US" dirty="0" smtClean="0"/>
          </a:p>
          <a:p>
            <a:pPr eaLnBrk="1" hangingPunct="1">
              <a:defRPr/>
            </a:pPr>
            <a:r>
              <a:rPr lang="en-US" dirty="0" smtClean="0"/>
              <a:t>Kelley Branch, MD, MS</a:t>
            </a:r>
          </a:p>
          <a:p>
            <a:pPr eaLnBrk="1" hangingPunct="1">
              <a:defRPr/>
            </a:pPr>
            <a:r>
              <a:rPr lang="en-US" sz="3200" i="1" dirty="0" smtClean="0"/>
              <a:t>Division of Cardiology</a:t>
            </a:r>
          </a:p>
          <a:p>
            <a:pPr eaLnBrk="1" hangingPunct="1">
              <a:defRPr/>
            </a:pPr>
            <a:r>
              <a:rPr lang="en-US" sz="3200" i="1" dirty="0" smtClean="0"/>
              <a:t>University of Washington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p:txBody>
          <a:bodyPr/>
          <a:lstStyle/>
          <a:p>
            <a:pPr eaLnBrk="1" hangingPunct="1">
              <a:defRPr/>
            </a:pPr>
            <a:r>
              <a:rPr lang="en-US" smtClean="0"/>
              <a:t>BRAIN BREAK</a:t>
            </a:r>
          </a:p>
        </p:txBody>
      </p:sp>
      <p:sp>
        <p:nvSpPr>
          <p:cNvPr id="665603" name="Rectangle 3"/>
          <p:cNvSpPr>
            <a:spLocks noGrp="1" noChangeArrowheads="1"/>
          </p:cNvSpPr>
          <p:nvPr>
            <p:ph type="body" idx="1"/>
          </p:nvPr>
        </p:nvSpPr>
        <p:spPr/>
        <p:txBody>
          <a:bodyPr/>
          <a:lstStyle/>
          <a:p>
            <a:pPr eaLnBrk="1" hangingPunct="1">
              <a:lnSpc>
                <a:spcPct val="130000"/>
              </a:lnSpc>
              <a:defRPr/>
            </a:pPr>
            <a:r>
              <a:rPr lang="en-US" smtClean="0"/>
              <a:t>About every 10-15 minutes</a:t>
            </a:r>
          </a:p>
          <a:p>
            <a:pPr eaLnBrk="1" hangingPunct="1">
              <a:lnSpc>
                <a:spcPct val="130000"/>
              </a:lnSpc>
              <a:defRPr/>
            </a:pPr>
            <a:r>
              <a:rPr lang="en-US" smtClean="0"/>
              <a:t>May use outline slide</a:t>
            </a:r>
          </a:p>
          <a:p>
            <a:pPr eaLnBrk="1" hangingPunct="1">
              <a:lnSpc>
                <a:spcPct val="130000"/>
              </a:lnSpc>
              <a:defRPr/>
            </a:pPr>
            <a:r>
              <a:rPr lang="en-US" smtClean="0"/>
              <a:t>Use cartoons or pictures </a:t>
            </a:r>
          </a:p>
          <a:p>
            <a:pPr lvl="1" eaLnBrk="1" hangingPunct="1">
              <a:lnSpc>
                <a:spcPct val="130000"/>
              </a:lnSpc>
              <a:defRPr/>
            </a:pPr>
            <a:r>
              <a:rPr lang="en-US" smtClean="0"/>
              <a:t>Make a point with it</a:t>
            </a:r>
          </a:p>
          <a:p>
            <a:pPr eaLnBrk="1" hangingPunct="1">
              <a:lnSpc>
                <a:spcPct val="130000"/>
              </a:lnSpc>
              <a:defRPr/>
            </a:pPr>
            <a:r>
              <a:rPr lang="en-US" smtClean="0"/>
              <a:t>Question as a transition</a:t>
            </a:r>
          </a:p>
        </p:txBody>
      </p:sp>
    </p:spTree>
    <p:extLst>
      <p:ext uri="{BB962C8B-B14F-4D97-AF65-F5344CB8AC3E}">
        <p14:creationId xmlns:p14="http://schemas.microsoft.com/office/powerpoint/2010/main" xmlns="" val="2387087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err="1" smtClean="0"/>
              <a:t>Powerpoint</a:t>
            </a:r>
            <a:r>
              <a:rPr lang="en-US" dirty="0" smtClean="0"/>
              <a:t> Slides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75817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p:txBody>
          <a:bodyPr/>
          <a:lstStyle/>
          <a:p>
            <a:pPr eaLnBrk="1" hangingPunct="1">
              <a:defRPr/>
            </a:pPr>
            <a:r>
              <a:rPr lang="en-US" smtClean="0"/>
              <a:t>Powerpoint Slides: Why?</a:t>
            </a:r>
          </a:p>
        </p:txBody>
      </p:sp>
      <p:sp>
        <p:nvSpPr>
          <p:cNvPr id="608259" name="Rectangle 3"/>
          <p:cNvSpPr>
            <a:spLocks noGrp="1" noChangeArrowheads="1"/>
          </p:cNvSpPr>
          <p:nvPr>
            <p:ph type="body" idx="1"/>
          </p:nvPr>
        </p:nvSpPr>
        <p:spPr>
          <a:xfrm>
            <a:off x="304800" y="1524000"/>
            <a:ext cx="9677400" cy="4114800"/>
          </a:xfrm>
        </p:spPr>
        <p:txBody>
          <a:bodyPr/>
          <a:lstStyle/>
          <a:p>
            <a:pPr eaLnBrk="1" hangingPunct="1">
              <a:lnSpc>
                <a:spcPct val="130000"/>
              </a:lnSpc>
              <a:defRPr/>
            </a:pPr>
            <a:r>
              <a:rPr lang="en-US" dirty="0" smtClean="0"/>
              <a:t>A means to an end</a:t>
            </a:r>
          </a:p>
          <a:p>
            <a:pPr lvl="1" eaLnBrk="1" hangingPunct="1">
              <a:defRPr/>
            </a:pPr>
            <a:r>
              <a:rPr lang="en-US" dirty="0" smtClean="0"/>
              <a:t>Try to effectively and succinctly communicate data</a:t>
            </a:r>
          </a:p>
          <a:p>
            <a:pPr eaLnBrk="1" hangingPunct="1">
              <a:lnSpc>
                <a:spcPct val="130000"/>
              </a:lnSpc>
              <a:defRPr/>
            </a:pPr>
            <a:r>
              <a:rPr lang="en-US" dirty="0" smtClean="0"/>
              <a:t>Entertainment</a:t>
            </a:r>
          </a:p>
          <a:p>
            <a:pPr eaLnBrk="1" hangingPunct="1">
              <a:lnSpc>
                <a:spcPct val="130000"/>
              </a:lnSpc>
              <a:defRPr/>
            </a:pPr>
            <a:r>
              <a:rPr lang="en-US" dirty="0" smtClean="0"/>
              <a:t>A picture is not limited to 1000 words</a:t>
            </a:r>
          </a:p>
          <a:p>
            <a:pPr eaLnBrk="1" hangingPunct="1">
              <a:lnSpc>
                <a:spcPct val="130000"/>
              </a:lnSpc>
              <a:defRPr/>
            </a:pPr>
            <a:r>
              <a:rPr lang="en-US" dirty="0" smtClean="0"/>
              <a:t>Prompt for ideas</a:t>
            </a:r>
          </a:p>
          <a:p>
            <a:pPr eaLnBrk="1" hangingPunct="1">
              <a:lnSpc>
                <a:spcPct val="130000"/>
              </a:lnSpc>
              <a:defRPr/>
            </a:pPr>
            <a:r>
              <a:rPr lang="en-US" dirty="0" smtClean="0"/>
              <a:t>Good example: </a:t>
            </a:r>
            <a:r>
              <a:rPr lang="en-US" i="1" dirty="0" smtClean="0"/>
              <a:t>An Inconvenient Truth</a:t>
            </a:r>
          </a:p>
          <a:p>
            <a:pPr lvl="1" eaLnBrk="1" hangingPunct="1">
              <a:lnSpc>
                <a:spcPct val="130000"/>
              </a:lnSpc>
              <a:defRPr/>
            </a:pPr>
            <a:endParaRPr lang="en-US" dirty="0" smtClean="0"/>
          </a:p>
          <a:p>
            <a:pPr eaLnBrk="1" hangingPunct="1">
              <a:lnSpc>
                <a:spcPct val="90000"/>
              </a:lnSpc>
              <a:buFontTx/>
              <a:buNone/>
              <a:defRPr/>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pPr eaLnBrk="1" hangingPunct="1">
              <a:defRPr/>
            </a:pPr>
            <a:r>
              <a:rPr lang="en-US" smtClean="0"/>
              <a:t>Powerpoint Outline</a:t>
            </a:r>
          </a:p>
        </p:txBody>
      </p:sp>
      <p:sp>
        <p:nvSpPr>
          <p:cNvPr id="672771" name="Rectangle 3"/>
          <p:cNvSpPr>
            <a:spLocks noGrp="1" noChangeArrowheads="1"/>
          </p:cNvSpPr>
          <p:nvPr>
            <p:ph type="body" idx="1"/>
          </p:nvPr>
        </p:nvSpPr>
        <p:spPr>
          <a:xfrm>
            <a:off x="304800" y="1371600"/>
            <a:ext cx="9677400" cy="4114800"/>
          </a:xfrm>
        </p:spPr>
        <p:txBody>
          <a:bodyPr/>
          <a:lstStyle/>
          <a:p>
            <a:pPr eaLnBrk="1" hangingPunct="1">
              <a:defRPr/>
            </a:pPr>
            <a:r>
              <a:rPr lang="en-US" b="1" dirty="0" smtClean="0"/>
              <a:t>Tell them you are going to tell them, tell them, and tell them you told them</a:t>
            </a:r>
          </a:p>
          <a:p>
            <a:pPr eaLnBrk="1" hangingPunct="1">
              <a:defRPr/>
            </a:pPr>
            <a:r>
              <a:rPr lang="en-US" dirty="0" smtClean="0"/>
              <a:t>Hints for good presentations</a:t>
            </a:r>
          </a:p>
          <a:p>
            <a:pPr eaLnBrk="1" hangingPunct="1">
              <a:defRPr/>
            </a:pPr>
            <a:r>
              <a:rPr lang="en-US" dirty="0" err="1" smtClean="0"/>
              <a:t>Slidemaking</a:t>
            </a:r>
            <a:r>
              <a:rPr lang="en-US" dirty="0" smtClean="0"/>
              <a:t> rules</a:t>
            </a:r>
          </a:p>
          <a:p>
            <a:pPr eaLnBrk="1" hangingPunct="1">
              <a:defRPr/>
            </a:pPr>
            <a:r>
              <a:rPr lang="en-US" dirty="0" smtClean="0"/>
              <a:t>Choosing slide parameters</a:t>
            </a:r>
          </a:p>
          <a:p>
            <a:pPr eaLnBrk="1" hangingPunct="1">
              <a:defRPr/>
            </a:pPr>
            <a:r>
              <a:rPr lang="en-US" dirty="0" smtClean="0"/>
              <a:t>Tables, Graphs, Pictures</a:t>
            </a:r>
          </a:p>
          <a:p>
            <a:pPr eaLnBrk="1" hangingPunct="1">
              <a:defRPr/>
            </a:pPr>
            <a:endParaRPr lang="en-US" dirty="0" smtClean="0"/>
          </a:p>
          <a:p>
            <a:pPr eaLnBrk="1" hangingPunct="1">
              <a:defRPr/>
            </a:pPr>
            <a:r>
              <a:rPr lang="en-US" dirty="0" smtClean="0">
                <a:solidFill>
                  <a:srgbClr val="FFFF00"/>
                </a:solidFill>
              </a:rPr>
              <a:t>Think HAIKU!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p:txBody>
          <a:bodyPr/>
          <a:lstStyle/>
          <a:p>
            <a:pPr eaLnBrk="1" hangingPunct="1">
              <a:defRPr/>
            </a:pPr>
            <a:r>
              <a:rPr lang="en-US" dirty="0" err="1" smtClean="0"/>
              <a:t>Powerpoint</a:t>
            </a:r>
            <a:r>
              <a:rPr lang="en-US" dirty="0" smtClean="0"/>
              <a:t> Outline</a:t>
            </a:r>
          </a:p>
        </p:txBody>
      </p:sp>
      <p:sp>
        <p:nvSpPr>
          <p:cNvPr id="675843" name="Rectangle 3"/>
          <p:cNvSpPr>
            <a:spLocks noGrp="1" noChangeArrowheads="1"/>
          </p:cNvSpPr>
          <p:nvPr>
            <p:ph type="body" idx="1"/>
          </p:nvPr>
        </p:nvSpPr>
        <p:spPr>
          <a:xfrm>
            <a:off x="304800" y="1447800"/>
            <a:ext cx="9677400" cy="4114800"/>
          </a:xfrm>
        </p:spPr>
        <p:txBody>
          <a:bodyPr/>
          <a:lstStyle/>
          <a:p>
            <a:pPr eaLnBrk="1" hangingPunct="1">
              <a:defRPr/>
            </a:pPr>
            <a:r>
              <a:rPr lang="en-US" b="1" dirty="0" smtClean="0">
                <a:solidFill>
                  <a:schemeClr val="accent1"/>
                </a:solidFill>
              </a:rPr>
              <a:t>Tell them you are going to tell them, tell them, and tell them you told them</a:t>
            </a:r>
          </a:p>
          <a:p>
            <a:pPr eaLnBrk="1" hangingPunct="1">
              <a:defRPr/>
            </a:pPr>
            <a:r>
              <a:rPr lang="en-US" dirty="0" smtClean="0"/>
              <a:t>Hints for good presentations</a:t>
            </a:r>
          </a:p>
          <a:p>
            <a:pPr eaLnBrk="1" hangingPunct="1">
              <a:defRPr/>
            </a:pPr>
            <a:r>
              <a:rPr lang="en-US" dirty="0" err="1" smtClean="0">
                <a:solidFill>
                  <a:schemeClr val="accent1"/>
                </a:solidFill>
              </a:rPr>
              <a:t>Slidemaking</a:t>
            </a:r>
            <a:r>
              <a:rPr lang="en-US" dirty="0" smtClean="0">
                <a:solidFill>
                  <a:schemeClr val="accent1"/>
                </a:solidFill>
              </a:rPr>
              <a:t> rules</a:t>
            </a:r>
          </a:p>
          <a:p>
            <a:pPr eaLnBrk="1" hangingPunct="1">
              <a:defRPr/>
            </a:pPr>
            <a:r>
              <a:rPr lang="en-US" dirty="0" smtClean="0">
                <a:solidFill>
                  <a:schemeClr val="accent1"/>
                </a:solidFill>
              </a:rPr>
              <a:t>Choosing slide parameters</a:t>
            </a:r>
          </a:p>
          <a:p>
            <a:pPr eaLnBrk="1" hangingPunct="1">
              <a:defRPr/>
            </a:pPr>
            <a:r>
              <a:rPr lang="en-US" dirty="0" smtClean="0">
                <a:solidFill>
                  <a:schemeClr val="accent1"/>
                </a:solidFill>
              </a:rPr>
              <a:t>Tables, Graphs, Pictures</a:t>
            </a:r>
          </a:p>
          <a:p>
            <a:pPr eaLnBrk="1" hangingPunct="1">
              <a:defRPr/>
            </a:pPr>
            <a:endParaRPr lang="en-US" dirty="0" smtClean="0">
              <a:solidFill>
                <a:schemeClr val="accent1"/>
              </a:solidFill>
            </a:endParaRPr>
          </a:p>
          <a:p>
            <a:pPr eaLnBrk="1" hangingPunct="1">
              <a:defRPr/>
            </a:pPr>
            <a:r>
              <a:rPr lang="en-US" dirty="0" smtClean="0">
                <a:solidFill>
                  <a:schemeClr val="accent1"/>
                </a:solidFill>
              </a:rPr>
              <a:t>Think HAIKU!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pPr eaLnBrk="1" hangingPunct="1">
              <a:defRPr/>
            </a:pPr>
            <a:r>
              <a:rPr lang="en-US" smtClean="0"/>
              <a:t>Hints for Good Presentations</a:t>
            </a:r>
          </a:p>
        </p:txBody>
      </p:sp>
      <p:sp>
        <p:nvSpPr>
          <p:cNvPr id="609283" name="Rectangle 3"/>
          <p:cNvSpPr>
            <a:spLocks noGrp="1" noChangeArrowheads="1"/>
          </p:cNvSpPr>
          <p:nvPr>
            <p:ph type="body" idx="1"/>
          </p:nvPr>
        </p:nvSpPr>
        <p:spPr>
          <a:xfrm>
            <a:off x="304800" y="1295400"/>
            <a:ext cx="9677400" cy="4114800"/>
          </a:xfrm>
        </p:spPr>
        <p:txBody>
          <a:bodyPr/>
          <a:lstStyle/>
          <a:p>
            <a:pPr eaLnBrk="1" hangingPunct="1">
              <a:defRPr/>
            </a:pPr>
            <a:r>
              <a:rPr lang="en-US" dirty="0" smtClean="0">
                <a:solidFill>
                  <a:srgbClr val="FAFD00"/>
                </a:solidFill>
              </a:rPr>
              <a:t>10% Rule – </a:t>
            </a:r>
            <a:r>
              <a:rPr lang="en-US" b="1" dirty="0" smtClean="0">
                <a:solidFill>
                  <a:srgbClr val="FAFD00"/>
                </a:solidFill>
              </a:rPr>
              <a:t>What 10% from presentation are the take away points?</a:t>
            </a:r>
          </a:p>
          <a:p>
            <a:pPr eaLnBrk="1" hangingPunct="1">
              <a:defRPr/>
            </a:pPr>
            <a:r>
              <a:rPr lang="en-US" dirty="0" smtClean="0"/>
              <a:t>Limit points to bare minimum</a:t>
            </a:r>
          </a:p>
          <a:p>
            <a:pPr lvl="1" eaLnBrk="1" hangingPunct="1">
              <a:defRPr/>
            </a:pPr>
            <a:r>
              <a:rPr lang="en-US" dirty="0" smtClean="0"/>
              <a:t>Phrases OK, sentences not</a:t>
            </a:r>
          </a:p>
          <a:p>
            <a:pPr eaLnBrk="1" hangingPunct="1">
              <a:defRPr/>
            </a:pPr>
            <a:r>
              <a:rPr lang="en-US" dirty="0" smtClean="0"/>
              <a:t>Make it BIG, SIMPLE, CLEAR</a:t>
            </a:r>
          </a:p>
          <a:p>
            <a:pPr eaLnBrk="1" hangingPunct="1">
              <a:defRPr/>
            </a:pPr>
            <a:r>
              <a:rPr lang="en-US" dirty="0" smtClean="0"/>
              <a:t>Enjoy and embrace space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p:txBody>
          <a:bodyPr/>
          <a:lstStyle/>
          <a:p>
            <a:pPr eaLnBrk="1" hangingPunct="1">
              <a:defRPr/>
            </a:pPr>
            <a:r>
              <a:rPr lang="en-US" smtClean="0"/>
              <a:t>Hints for Good Presentations</a:t>
            </a:r>
          </a:p>
        </p:txBody>
      </p:sp>
      <p:sp>
        <p:nvSpPr>
          <p:cNvPr id="686083" name="Rectangle 3"/>
          <p:cNvSpPr>
            <a:spLocks noGrp="1" noChangeArrowheads="1"/>
          </p:cNvSpPr>
          <p:nvPr>
            <p:ph type="body" idx="1"/>
          </p:nvPr>
        </p:nvSpPr>
        <p:spPr>
          <a:xfrm>
            <a:off x="304800" y="1295400"/>
            <a:ext cx="9677400" cy="4114800"/>
          </a:xfrm>
        </p:spPr>
        <p:txBody>
          <a:bodyPr/>
          <a:lstStyle/>
          <a:p>
            <a:pPr eaLnBrk="1" hangingPunct="1">
              <a:lnSpc>
                <a:spcPct val="130000"/>
              </a:lnSpc>
              <a:defRPr/>
            </a:pPr>
            <a:r>
              <a:rPr lang="en-US" smtClean="0">
                <a:solidFill>
                  <a:srgbClr val="FAFD00"/>
                </a:solidFill>
              </a:rPr>
              <a:t>10% Rule – </a:t>
            </a:r>
            <a:r>
              <a:rPr lang="en-US" b="1" smtClean="0">
                <a:solidFill>
                  <a:srgbClr val="FAFD00"/>
                </a:solidFill>
              </a:rPr>
              <a:t>What 10% from presentation are the take away points?</a:t>
            </a:r>
          </a:p>
          <a:p>
            <a:pPr eaLnBrk="1" hangingPunct="1">
              <a:lnSpc>
                <a:spcPct val="130000"/>
              </a:lnSpc>
              <a:defRPr/>
            </a:pPr>
            <a:r>
              <a:rPr lang="en-US" smtClean="0"/>
              <a:t>Limit points to bare minimum</a:t>
            </a:r>
          </a:p>
          <a:p>
            <a:pPr lvl="1" eaLnBrk="1" hangingPunct="1">
              <a:lnSpc>
                <a:spcPct val="130000"/>
              </a:lnSpc>
              <a:defRPr/>
            </a:pPr>
            <a:r>
              <a:rPr lang="en-US" smtClean="0"/>
              <a:t>Phrases OK, sentences not</a:t>
            </a:r>
          </a:p>
          <a:p>
            <a:pPr eaLnBrk="1" hangingPunct="1">
              <a:lnSpc>
                <a:spcPct val="130000"/>
              </a:lnSpc>
              <a:defRPr/>
            </a:pPr>
            <a:r>
              <a:rPr lang="en-US" smtClean="0"/>
              <a:t>Make it BIG, SIMPLE, CLEAR</a:t>
            </a:r>
          </a:p>
          <a:p>
            <a:pPr eaLnBrk="1" hangingPunct="1">
              <a:lnSpc>
                <a:spcPct val="130000"/>
              </a:lnSpc>
              <a:defRPr/>
            </a:pPr>
            <a:r>
              <a:rPr lang="en-US" smtClean="0"/>
              <a:t>Enjoy and embrace space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lstStyle/>
          <a:p>
            <a:pPr eaLnBrk="1" hangingPunct="1">
              <a:defRPr/>
            </a:pPr>
            <a:r>
              <a:rPr lang="en-US" smtClean="0"/>
              <a:t>Rules/Guidelines for Slides</a:t>
            </a:r>
          </a:p>
        </p:txBody>
      </p:sp>
      <p:sp>
        <p:nvSpPr>
          <p:cNvPr id="610307" name="Rectangle 3"/>
          <p:cNvSpPr>
            <a:spLocks noGrp="1" noChangeArrowheads="1"/>
          </p:cNvSpPr>
          <p:nvPr>
            <p:ph type="body" idx="1"/>
          </p:nvPr>
        </p:nvSpPr>
        <p:spPr/>
        <p:txBody>
          <a:bodyPr/>
          <a:lstStyle/>
          <a:p>
            <a:pPr eaLnBrk="1" hangingPunct="1">
              <a:defRPr/>
            </a:pPr>
            <a:r>
              <a:rPr lang="en-US" smtClean="0"/>
              <a:t>8 foot rule</a:t>
            </a:r>
            <a:r>
              <a:rPr lang="en-US" sz="4000" smtClean="0"/>
              <a:t> -- </a:t>
            </a:r>
            <a:r>
              <a:rPr lang="en-US" smtClean="0"/>
              <a:t>Try to read a printout at 8 feet</a:t>
            </a:r>
          </a:p>
          <a:p>
            <a:pPr eaLnBrk="1" hangingPunct="1">
              <a:defRPr/>
            </a:pPr>
            <a:r>
              <a:rPr lang="en-US" smtClean="0"/>
              <a:t>Titles: 44 points +/- 4 </a:t>
            </a:r>
          </a:p>
          <a:p>
            <a:pPr eaLnBrk="1" hangingPunct="1">
              <a:defRPr/>
            </a:pPr>
            <a:r>
              <a:rPr lang="en-US" smtClean="0"/>
              <a:t>Body: 32 points +/- 4 </a:t>
            </a:r>
          </a:p>
          <a:p>
            <a:pPr eaLnBrk="1" hangingPunct="1">
              <a:defRPr/>
            </a:pPr>
            <a:r>
              <a:rPr lang="en-US" smtClean="0"/>
              <a:t>Font selection – Avoid kerned/</a:t>
            </a:r>
            <a:r>
              <a:rPr lang="en-US" i="1" smtClean="0"/>
              <a:t>serif</a:t>
            </a:r>
            <a:r>
              <a:rPr lang="en-US" smtClean="0"/>
              <a:t> fonts</a:t>
            </a:r>
          </a:p>
          <a:p>
            <a:pPr lvl="1" eaLnBrk="1" hangingPunct="1">
              <a:defRPr/>
            </a:pPr>
            <a:r>
              <a:rPr lang="en-US" smtClean="0"/>
              <a:t>Use Arial or </a:t>
            </a:r>
            <a:r>
              <a:rPr lang="en-US" smtClean="0">
                <a:latin typeface="B Helvetica Bold" charset="0"/>
              </a:rPr>
              <a:t>Helvetica</a:t>
            </a:r>
            <a:r>
              <a:rPr lang="en-US" smtClean="0"/>
              <a:t>, </a:t>
            </a:r>
            <a:r>
              <a:rPr lang="en-US" b="1" smtClean="0"/>
              <a:t>NOT</a:t>
            </a:r>
            <a:r>
              <a:rPr lang="en-US" smtClean="0"/>
              <a:t> </a:t>
            </a:r>
            <a:r>
              <a:rPr lang="en-US" smtClean="0">
                <a:latin typeface="Times New Roman" pitchFamily="18" charset="0"/>
              </a:rPr>
              <a:t>Times New Roman or </a:t>
            </a:r>
            <a:r>
              <a:rPr lang="en-US" smtClean="0">
                <a:latin typeface="Courier New" pitchFamily="49" charset="0"/>
              </a:rPr>
              <a:t>Courier</a:t>
            </a:r>
          </a:p>
        </p:txBody>
      </p:sp>
      <p:sp>
        <p:nvSpPr>
          <p:cNvPr id="610308" name="Text Box 4"/>
          <p:cNvSpPr txBox="1">
            <a:spLocks noChangeArrowheads="1"/>
          </p:cNvSpPr>
          <p:nvPr/>
        </p:nvSpPr>
        <p:spPr bwMode="auto">
          <a:xfrm>
            <a:off x="3516313" y="5821363"/>
            <a:ext cx="2438400" cy="584200"/>
          </a:xfrm>
          <a:prstGeom prst="rect">
            <a:avLst/>
          </a:prstGeom>
          <a:noFill/>
          <a:ln w="9525">
            <a:noFill/>
            <a:miter lim="800000"/>
            <a:headEnd/>
            <a:tailEnd/>
          </a:ln>
          <a:effectLst/>
        </p:spPr>
        <p:txBody>
          <a:bodyPr wrap="none">
            <a:spAutoFit/>
          </a:bodyPr>
          <a:lstStyle/>
          <a:p>
            <a:pPr>
              <a:defRPr/>
            </a:pPr>
            <a:r>
              <a:rPr lang="en-US" sz="3200" i="0">
                <a:effectLst>
                  <a:outerShdw blurRad="38100" dist="38100" dir="2700000" algn="tl">
                    <a:srgbClr val="000000"/>
                  </a:outerShdw>
                </a:effectLst>
              </a:rPr>
              <a:t>32 point font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0308"/>
                                        </p:tgtEl>
                                        <p:attrNameLst>
                                          <p:attrName>style.visibility</p:attrName>
                                        </p:attrNameLst>
                                      </p:cBhvr>
                                      <p:to>
                                        <p:strVal val="visible"/>
                                      </p:to>
                                    </p:set>
                                    <p:animEffect transition="in" filter="dissolve">
                                      <p:cBhvr>
                                        <p:cTn id="7" dur="500"/>
                                        <p:tgtEl>
                                          <p:spTgt spid="610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pPr eaLnBrk="1" hangingPunct="1">
              <a:defRPr/>
            </a:pPr>
            <a:r>
              <a:rPr lang="en-US" smtClean="0"/>
              <a:t>Fonts - 44</a:t>
            </a:r>
          </a:p>
        </p:txBody>
      </p:sp>
      <p:sp>
        <p:nvSpPr>
          <p:cNvPr id="638979" name="Rectangle 3"/>
          <p:cNvSpPr>
            <a:spLocks noGrp="1" noChangeArrowheads="1"/>
          </p:cNvSpPr>
          <p:nvPr>
            <p:ph type="body" idx="1"/>
          </p:nvPr>
        </p:nvSpPr>
        <p:spPr/>
        <p:txBody>
          <a:bodyPr/>
          <a:lstStyle/>
          <a:p>
            <a:pPr eaLnBrk="1" hangingPunct="1">
              <a:defRPr/>
            </a:pPr>
            <a:r>
              <a:rPr lang="en-US" smtClean="0">
                <a:latin typeface="Times New Roman" pitchFamily="18" charset="0"/>
              </a:rPr>
              <a:t>Serif Font: Times New Roman – 36</a:t>
            </a:r>
          </a:p>
          <a:p>
            <a:pPr eaLnBrk="1" hangingPunct="1">
              <a:defRPr/>
            </a:pPr>
            <a:r>
              <a:rPr lang="en-US" sz="2800" smtClean="0">
                <a:latin typeface="Times New Roman" pitchFamily="18" charset="0"/>
              </a:rPr>
              <a:t>Times New Roman - 28</a:t>
            </a:r>
          </a:p>
          <a:p>
            <a:pPr eaLnBrk="1" hangingPunct="1">
              <a:defRPr/>
            </a:pPr>
            <a:r>
              <a:rPr lang="en-US" sz="2000" smtClean="0">
                <a:latin typeface="Times New Roman" pitchFamily="18" charset="0"/>
              </a:rPr>
              <a:t>Times New Roman - 20</a:t>
            </a:r>
          </a:p>
          <a:p>
            <a:pPr eaLnBrk="1" hangingPunct="1">
              <a:defRPr/>
            </a:pPr>
            <a:r>
              <a:rPr lang="en-US" sz="1200" smtClean="0">
                <a:latin typeface="Times New Roman" pitchFamily="18" charset="0"/>
              </a:rPr>
              <a:t>Times New Roman - 12</a:t>
            </a:r>
          </a:p>
          <a:p>
            <a:pPr eaLnBrk="1" hangingPunct="1">
              <a:defRPr/>
            </a:pPr>
            <a:endParaRPr lang="en-US" sz="1200" smtClean="0">
              <a:latin typeface="Times New Roman" pitchFamily="18" charset="0"/>
            </a:endParaRPr>
          </a:p>
          <a:p>
            <a:pPr eaLnBrk="1" hangingPunct="1">
              <a:defRPr/>
            </a:pPr>
            <a:r>
              <a:rPr lang="en-US" smtClean="0"/>
              <a:t>Non-serif font: Arial - 36</a:t>
            </a:r>
          </a:p>
          <a:p>
            <a:pPr eaLnBrk="1" hangingPunct="1">
              <a:defRPr/>
            </a:pPr>
            <a:r>
              <a:rPr lang="en-US" sz="2800" smtClean="0"/>
              <a:t>Arial – 28</a:t>
            </a:r>
          </a:p>
          <a:p>
            <a:pPr eaLnBrk="1" hangingPunct="1">
              <a:defRPr/>
            </a:pPr>
            <a:r>
              <a:rPr lang="en-US" sz="2000" smtClean="0"/>
              <a:t>Arial – 20</a:t>
            </a:r>
          </a:p>
          <a:p>
            <a:pPr eaLnBrk="1" hangingPunct="1">
              <a:defRPr/>
            </a:pPr>
            <a:r>
              <a:rPr lang="en-US" sz="1200" smtClean="0"/>
              <a:t>Arial - 12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effectLst/>
              </a:rPr>
              <a:t>Rules (cont.)</a:t>
            </a:r>
          </a:p>
        </p:txBody>
      </p:sp>
      <p:sp>
        <p:nvSpPr>
          <p:cNvPr id="618501" name="Rectangle 1029"/>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pPr eaLnBrk="1" hangingPunct="1"/>
            <a:r>
              <a:rPr lang="en-US" smtClean="0">
                <a:effectLst/>
              </a:rPr>
              <a:t>Total number of lines -&gt; try to limit to 6-8</a:t>
            </a:r>
          </a:p>
          <a:p>
            <a:pPr eaLnBrk="1" hangingPunct="1"/>
            <a:r>
              <a:rPr lang="en-US" smtClean="0">
                <a:effectLst/>
              </a:rPr>
              <a:t>Use the entire slide, they are cheap!</a:t>
            </a:r>
          </a:p>
          <a:p>
            <a:pPr eaLnBrk="1" hangingPunct="1"/>
            <a:r>
              <a:rPr lang="en-US" smtClean="0">
                <a:effectLst/>
              </a:rPr>
              <a:t>Emphasis </a:t>
            </a:r>
          </a:p>
          <a:p>
            <a:pPr lvl="1" eaLnBrk="1" hangingPunct="1"/>
            <a:r>
              <a:rPr lang="en-US" b="1" smtClean="0">
                <a:effectLst/>
              </a:rPr>
              <a:t>bold</a:t>
            </a:r>
            <a:r>
              <a:rPr lang="en-US" smtClean="0">
                <a:effectLst/>
              </a:rPr>
              <a:t> fonts, </a:t>
            </a:r>
            <a:r>
              <a:rPr lang="en-US" i="1" smtClean="0">
                <a:effectLst/>
              </a:rPr>
              <a:t>italic</a:t>
            </a:r>
            <a:r>
              <a:rPr lang="en-US" smtClean="0">
                <a:effectLst/>
              </a:rPr>
              <a:t> fonts, or </a:t>
            </a:r>
            <a:r>
              <a:rPr lang="en-US" smtClean="0">
                <a:solidFill>
                  <a:schemeClr val="tx2"/>
                </a:solidFill>
                <a:effectLst/>
              </a:rPr>
              <a:t>different colors</a:t>
            </a:r>
            <a:r>
              <a:rPr lang="en-US" smtClean="0">
                <a:effectLst/>
              </a:rPr>
              <a:t>. NOT </a:t>
            </a:r>
            <a:r>
              <a:rPr lang="en-US" u="sng" smtClean="0">
                <a:effectLst/>
              </a:rPr>
              <a:t>underlining</a:t>
            </a:r>
          </a:p>
          <a:p>
            <a:pPr eaLnBrk="1" hangingPunct="1"/>
            <a:r>
              <a:rPr lang="en-US" smtClean="0">
                <a:effectLst/>
              </a:rPr>
              <a:t>Use animation sparingly</a:t>
            </a:r>
          </a:p>
          <a:p>
            <a:pPr eaLnBrk="1" hangingPunct="1"/>
            <a:r>
              <a:rPr lang="en-US" smtClean="0">
                <a:effectLst/>
              </a:rPr>
              <a:t>Use shadowing of text, slides look less flat</a:t>
            </a:r>
          </a:p>
          <a:p>
            <a:pPr eaLnBrk="1" hangingPunct="1"/>
            <a:endParaRPr lang="en-US" smtClean="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18501">
                                            <p:txEl>
                                              <p:pRg st="0" end="0"/>
                                            </p:txEl>
                                          </p:spTgt>
                                        </p:tgtEl>
                                        <p:attrNameLst>
                                          <p:attrName>style.visibility</p:attrName>
                                        </p:attrNameLst>
                                      </p:cBhvr>
                                      <p:to>
                                        <p:strVal val="visible"/>
                                      </p:to>
                                    </p:set>
                                    <p:animEffect transition="in" filter="wipe(down)">
                                      <p:cBhvr>
                                        <p:cTn id="7" dur="580">
                                          <p:stCondLst>
                                            <p:cond delay="0"/>
                                          </p:stCondLst>
                                        </p:cTn>
                                        <p:tgtEl>
                                          <p:spTgt spid="618501">
                                            <p:txEl>
                                              <p:pRg st="0" end="0"/>
                                            </p:txEl>
                                          </p:spTgt>
                                        </p:tgtEl>
                                      </p:cBhvr>
                                    </p:animEffect>
                                    <p:anim calcmode="lin" valueType="num">
                                      <p:cBhvr>
                                        <p:cTn id="8" dur="1822" tmFilter="0,0; 0.14,0.36; 0.43,0.73; 0.71,0.91; 1.0,1.0">
                                          <p:stCondLst>
                                            <p:cond delay="0"/>
                                          </p:stCondLst>
                                        </p:cTn>
                                        <p:tgtEl>
                                          <p:spTgt spid="61850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850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850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850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850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18501">
                                            <p:txEl>
                                              <p:pRg st="0" end="0"/>
                                            </p:txEl>
                                          </p:spTgt>
                                        </p:tgtEl>
                                      </p:cBhvr>
                                      <p:to x="100000" y="60000"/>
                                    </p:animScale>
                                    <p:animScale>
                                      <p:cBhvr>
                                        <p:cTn id="14" dur="166" decel="50000">
                                          <p:stCondLst>
                                            <p:cond delay="676"/>
                                          </p:stCondLst>
                                        </p:cTn>
                                        <p:tgtEl>
                                          <p:spTgt spid="618501">
                                            <p:txEl>
                                              <p:pRg st="0" end="0"/>
                                            </p:txEl>
                                          </p:spTgt>
                                        </p:tgtEl>
                                      </p:cBhvr>
                                      <p:to x="100000" y="100000"/>
                                    </p:animScale>
                                    <p:animScale>
                                      <p:cBhvr>
                                        <p:cTn id="15" dur="26">
                                          <p:stCondLst>
                                            <p:cond delay="1312"/>
                                          </p:stCondLst>
                                        </p:cTn>
                                        <p:tgtEl>
                                          <p:spTgt spid="618501">
                                            <p:txEl>
                                              <p:pRg st="0" end="0"/>
                                            </p:txEl>
                                          </p:spTgt>
                                        </p:tgtEl>
                                      </p:cBhvr>
                                      <p:to x="100000" y="80000"/>
                                    </p:animScale>
                                    <p:animScale>
                                      <p:cBhvr>
                                        <p:cTn id="16" dur="166" decel="50000">
                                          <p:stCondLst>
                                            <p:cond delay="1338"/>
                                          </p:stCondLst>
                                        </p:cTn>
                                        <p:tgtEl>
                                          <p:spTgt spid="618501">
                                            <p:txEl>
                                              <p:pRg st="0" end="0"/>
                                            </p:txEl>
                                          </p:spTgt>
                                        </p:tgtEl>
                                      </p:cBhvr>
                                      <p:to x="100000" y="100000"/>
                                    </p:animScale>
                                    <p:animScale>
                                      <p:cBhvr>
                                        <p:cTn id="17" dur="26">
                                          <p:stCondLst>
                                            <p:cond delay="1642"/>
                                          </p:stCondLst>
                                        </p:cTn>
                                        <p:tgtEl>
                                          <p:spTgt spid="618501">
                                            <p:txEl>
                                              <p:pRg st="0" end="0"/>
                                            </p:txEl>
                                          </p:spTgt>
                                        </p:tgtEl>
                                      </p:cBhvr>
                                      <p:to x="100000" y="90000"/>
                                    </p:animScale>
                                    <p:animScale>
                                      <p:cBhvr>
                                        <p:cTn id="18" dur="166" decel="50000">
                                          <p:stCondLst>
                                            <p:cond delay="1668"/>
                                          </p:stCondLst>
                                        </p:cTn>
                                        <p:tgtEl>
                                          <p:spTgt spid="618501">
                                            <p:txEl>
                                              <p:pRg st="0" end="0"/>
                                            </p:txEl>
                                          </p:spTgt>
                                        </p:tgtEl>
                                      </p:cBhvr>
                                      <p:to x="100000" y="100000"/>
                                    </p:animScale>
                                    <p:animScale>
                                      <p:cBhvr>
                                        <p:cTn id="19" dur="26">
                                          <p:stCondLst>
                                            <p:cond delay="1808"/>
                                          </p:stCondLst>
                                        </p:cTn>
                                        <p:tgtEl>
                                          <p:spTgt spid="618501">
                                            <p:txEl>
                                              <p:pRg st="0" end="0"/>
                                            </p:txEl>
                                          </p:spTgt>
                                        </p:tgtEl>
                                      </p:cBhvr>
                                      <p:to x="100000" y="95000"/>
                                    </p:animScale>
                                    <p:animScale>
                                      <p:cBhvr>
                                        <p:cTn id="20" dur="166" decel="50000">
                                          <p:stCondLst>
                                            <p:cond delay="1834"/>
                                          </p:stCondLst>
                                        </p:cTn>
                                        <p:tgtEl>
                                          <p:spTgt spid="618501">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nodeType="clickEffect">
                                  <p:stCondLst>
                                    <p:cond delay="0"/>
                                  </p:stCondLst>
                                  <p:childTnLst>
                                    <p:set>
                                      <p:cBhvr>
                                        <p:cTn id="24" dur="1" fill="hold">
                                          <p:stCondLst>
                                            <p:cond delay="0"/>
                                          </p:stCondLst>
                                        </p:cTn>
                                        <p:tgtEl>
                                          <p:spTgt spid="618501">
                                            <p:txEl>
                                              <p:pRg st="1" end="1"/>
                                            </p:txEl>
                                          </p:spTgt>
                                        </p:tgtEl>
                                        <p:attrNameLst>
                                          <p:attrName>style.visibility</p:attrName>
                                        </p:attrNameLst>
                                      </p:cBhvr>
                                      <p:to>
                                        <p:strVal val="visible"/>
                                      </p:to>
                                    </p:set>
                                    <p:animEffect transition="in" filter="fade">
                                      <p:cBhvr>
                                        <p:cTn id="25" dur="2000"/>
                                        <p:tgtEl>
                                          <p:spTgt spid="618501">
                                            <p:txEl>
                                              <p:pRg st="1" end="1"/>
                                            </p:txEl>
                                          </p:spTgt>
                                        </p:tgtEl>
                                      </p:cBhvr>
                                    </p:animEffect>
                                    <p:anim calcmode="lin" valueType="num">
                                      <p:cBhvr>
                                        <p:cTn id="26" dur="2000" fill="hold"/>
                                        <p:tgtEl>
                                          <p:spTgt spid="618501">
                                            <p:txEl>
                                              <p:pRg st="1" end="1"/>
                                            </p:txEl>
                                          </p:spTgt>
                                        </p:tgtEl>
                                        <p:attrNameLst>
                                          <p:attrName>style.rotation</p:attrName>
                                        </p:attrNameLst>
                                      </p:cBhvr>
                                      <p:tavLst>
                                        <p:tav tm="0">
                                          <p:val>
                                            <p:fltVal val="720"/>
                                          </p:val>
                                        </p:tav>
                                        <p:tav tm="100000">
                                          <p:val>
                                            <p:fltVal val="0"/>
                                          </p:val>
                                        </p:tav>
                                      </p:tavLst>
                                    </p:anim>
                                    <p:anim calcmode="lin" valueType="num">
                                      <p:cBhvr>
                                        <p:cTn id="27" dur="2000" fill="hold"/>
                                        <p:tgtEl>
                                          <p:spTgt spid="618501">
                                            <p:txEl>
                                              <p:pRg st="1" end="1"/>
                                            </p:txEl>
                                          </p:spTgt>
                                        </p:tgtEl>
                                        <p:attrNameLst>
                                          <p:attrName>ppt_h</p:attrName>
                                        </p:attrNameLst>
                                      </p:cBhvr>
                                      <p:tavLst>
                                        <p:tav tm="0">
                                          <p:val>
                                            <p:fltVal val="0"/>
                                          </p:val>
                                        </p:tav>
                                        <p:tav tm="100000">
                                          <p:val>
                                            <p:strVal val="#ppt_h"/>
                                          </p:val>
                                        </p:tav>
                                      </p:tavLst>
                                    </p:anim>
                                    <p:anim calcmode="lin" valueType="num">
                                      <p:cBhvr>
                                        <p:cTn id="28" dur="2000" fill="hold"/>
                                        <p:tgtEl>
                                          <p:spTgt spid="618501">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4" presetClass="entr" presetSubtype="0" fill="hold" nodeType="clickEffect">
                                  <p:stCondLst>
                                    <p:cond delay="0"/>
                                  </p:stCondLst>
                                  <p:childTnLst>
                                    <p:set>
                                      <p:cBhvr>
                                        <p:cTn id="32" dur="1" fill="hold">
                                          <p:stCondLst>
                                            <p:cond delay="0"/>
                                          </p:stCondLst>
                                        </p:cTn>
                                        <p:tgtEl>
                                          <p:spTgt spid="618501">
                                            <p:txEl>
                                              <p:pRg st="2" end="2"/>
                                            </p:txEl>
                                          </p:spTgt>
                                        </p:tgtEl>
                                        <p:attrNameLst>
                                          <p:attrName>style.visibility</p:attrName>
                                        </p:attrNameLst>
                                      </p:cBhvr>
                                      <p:to>
                                        <p:strVal val="visible"/>
                                      </p:to>
                                    </p:set>
                                    <p:anim from="(-#ppt_w/2)" to="(#ppt_x)" calcmode="lin" valueType="num">
                                      <p:cBhvr>
                                        <p:cTn id="33" dur="600" fill="hold">
                                          <p:stCondLst>
                                            <p:cond delay="0"/>
                                          </p:stCondLst>
                                        </p:cTn>
                                        <p:tgtEl>
                                          <p:spTgt spid="618501">
                                            <p:txEl>
                                              <p:pRg st="2" end="2"/>
                                            </p:txEl>
                                          </p:spTgt>
                                        </p:tgtEl>
                                        <p:attrNameLst>
                                          <p:attrName>ppt_x</p:attrName>
                                        </p:attrNameLst>
                                      </p:cBhvr>
                                    </p:anim>
                                    <p:anim from="0" to="-1.0" calcmode="lin" valueType="num">
                                      <p:cBhvr>
                                        <p:cTn id="34" dur="200" decel="50000" autoRev="1" fill="hold">
                                          <p:stCondLst>
                                            <p:cond delay="600"/>
                                          </p:stCondLst>
                                        </p:cTn>
                                        <p:tgtEl>
                                          <p:spTgt spid="618501">
                                            <p:txEl>
                                              <p:pRg st="2" end="2"/>
                                            </p:txEl>
                                          </p:spTgt>
                                        </p:tgtEl>
                                        <p:attrNameLst>
                                          <p:attrName>xshear</p:attrName>
                                        </p:attrNameLst>
                                      </p:cBhvr>
                                    </p:anim>
                                    <p:animScale>
                                      <p:cBhvr>
                                        <p:cTn id="35" dur="200" decel="100000" autoRev="1" fill="hold">
                                          <p:stCondLst>
                                            <p:cond delay="600"/>
                                          </p:stCondLst>
                                        </p:cTn>
                                        <p:tgtEl>
                                          <p:spTgt spid="618501">
                                            <p:txEl>
                                              <p:pRg st="2" end="2"/>
                                            </p:txEl>
                                          </p:spTgt>
                                        </p:tgtEl>
                                      </p:cBhvr>
                                      <p:from x="100000" y="100000"/>
                                      <p:to x="80000" y="100000"/>
                                    </p:animScale>
                                    <p:anim by="(#ppt_h/3+#ppt_w*0.1)" calcmode="lin" valueType="num">
                                      <p:cBhvr additive="sum">
                                        <p:cTn id="36" dur="200" decel="100000" autoRev="1" fill="hold">
                                          <p:stCondLst>
                                            <p:cond delay="600"/>
                                          </p:stCondLst>
                                        </p:cTn>
                                        <p:tgtEl>
                                          <p:spTgt spid="618501">
                                            <p:txEl>
                                              <p:pRg st="2" end="2"/>
                                            </p:txEl>
                                          </p:spTgt>
                                        </p:tgtEl>
                                        <p:attrNameLst>
                                          <p:attrName>ppt_x</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618501">
                                            <p:txEl>
                                              <p:pRg st="3" end="3"/>
                                            </p:txEl>
                                          </p:spTgt>
                                        </p:tgtEl>
                                        <p:attrNameLst>
                                          <p:attrName>style.visibility</p:attrName>
                                        </p:attrNameLst>
                                      </p:cBhvr>
                                      <p:to>
                                        <p:strVal val="visible"/>
                                      </p:to>
                                    </p:set>
                                    <p:anim calcmode="lin" valueType="num">
                                      <p:cBhvr>
                                        <p:cTn id="41" dur="500" fill="hold"/>
                                        <p:tgtEl>
                                          <p:spTgt spid="618501">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618501">
                                            <p:txEl>
                                              <p:pRg st="3" end="3"/>
                                            </p:txEl>
                                          </p:spTgt>
                                        </p:tgtEl>
                                        <p:attrNameLst>
                                          <p:attrName>ppt_h</p:attrName>
                                        </p:attrNameLst>
                                      </p:cBhvr>
                                      <p:tavLst>
                                        <p:tav tm="0">
                                          <p:val>
                                            <p:fltVal val="0"/>
                                          </p:val>
                                        </p:tav>
                                        <p:tav tm="100000">
                                          <p:val>
                                            <p:strVal val="#ppt_h"/>
                                          </p:val>
                                        </p:tav>
                                      </p:tavLst>
                                    </p:anim>
                                    <p:anim calcmode="lin" valueType="num">
                                      <p:cBhvr>
                                        <p:cTn id="43" dur="500" fill="hold"/>
                                        <p:tgtEl>
                                          <p:spTgt spid="618501">
                                            <p:txEl>
                                              <p:pRg st="3" end="3"/>
                                            </p:txEl>
                                          </p:spTgt>
                                        </p:tgtEl>
                                        <p:attrNameLst>
                                          <p:attrName>style.rotation</p:attrName>
                                        </p:attrNameLst>
                                      </p:cBhvr>
                                      <p:tavLst>
                                        <p:tav tm="0">
                                          <p:val>
                                            <p:fltVal val="360"/>
                                          </p:val>
                                        </p:tav>
                                        <p:tav tm="100000">
                                          <p:val>
                                            <p:fltVal val="0"/>
                                          </p:val>
                                        </p:tav>
                                      </p:tavLst>
                                    </p:anim>
                                    <p:animEffect transition="in" filter="fade">
                                      <p:cBhvr>
                                        <p:cTn id="44" dur="500"/>
                                        <p:tgtEl>
                                          <p:spTgt spid="618501">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nodeType="clickEffect">
                                  <p:stCondLst>
                                    <p:cond delay="0"/>
                                  </p:stCondLst>
                                  <p:iterate type="lt">
                                    <p:tmPct val="10000"/>
                                  </p:iterate>
                                  <p:childTnLst>
                                    <p:set>
                                      <p:cBhvr>
                                        <p:cTn id="48" dur="1" fill="hold">
                                          <p:stCondLst>
                                            <p:cond delay="0"/>
                                          </p:stCondLst>
                                        </p:cTn>
                                        <p:tgtEl>
                                          <p:spTgt spid="618501">
                                            <p:txEl>
                                              <p:pRg st="4" end="4"/>
                                            </p:txEl>
                                          </p:spTgt>
                                        </p:tgtEl>
                                        <p:attrNameLst>
                                          <p:attrName>style.visibility</p:attrName>
                                        </p:attrNameLst>
                                      </p:cBhvr>
                                      <p:to>
                                        <p:strVal val="visible"/>
                                      </p:to>
                                    </p:set>
                                    <p:animEffect transition="in" filter="fade">
                                      <p:cBhvr>
                                        <p:cTn id="49" dur="2000"/>
                                        <p:tgtEl>
                                          <p:spTgt spid="618501">
                                            <p:txEl>
                                              <p:pRg st="4" end="4"/>
                                            </p:txEl>
                                          </p:spTgt>
                                        </p:tgtEl>
                                      </p:cBhvr>
                                    </p:animEffect>
                                    <p:anim calcmode="lin" valueType="num">
                                      <p:cBhvr>
                                        <p:cTn id="50" dur="2000" fill="hold"/>
                                        <p:tgtEl>
                                          <p:spTgt spid="618501">
                                            <p:txEl>
                                              <p:pRg st="4" end="4"/>
                                            </p:txEl>
                                          </p:spTgt>
                                        </p:tgtEl>
                                        <p:attrNameLst>
                                          <p:attrName>ppt_w</p:attrName>
                                        </p:attrNameLst>
                                      </p:cBhvr>
                                      <p:tavLst>
                                        <p:tav tm="0" fmla="#ppt_w*sin(2.5*pi*$)">
                                          <p:val>
                                            <p:fltVal val="0"/>
                                          </p:val>
                                        </p:tav>
                                        <p:tav tm="100000">
                                          <p:val>
                                            <p:fltVal val="1"/>
                                          </p:val>
                                        </p:tav>
                                      </p:tavLst>
                                    </p:anim>
                                    <p:anim calcmode="lin" valueType="num">
                                      <p:cBhvr>
                                        <p:cTn id="51" dur="2000" fill="hold"/>
                                        <p:tgtEl>
                                          <p:spTgt spid="61850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3" presetClass="entr" presetSubtype="16" fill="hold" nodeType="clickEffect">
                                  <p:stCondLst>
                                    <p:cond delay="0"/>
                                  </p:stCondLst>
                                  <p:childTnLst>
                                    <p:set>
                                      <p:cBhvr>
                                        <p:cTn id="55" dur="1" fill="hold">
                                          <p:stCondLst>
                                            <p:cond delay="0"/>
                                          </p:stCondLst>
                                        </p:cTn>
                                        <p:tgtEl>
                                          <p:spTgt spid="618501">
                                            <p:txEl>
                                              <p:pRg st="5" end="5"/>
                                            </p:txEl>
                                          </p:spTgt>
                                        </p:tgtEl>
                                        <p:attrNameLst>
                                          <p:attrName>style.visibility</p:attrName>
                                        </p:attrNameLst>
                                      </p:cBhvr>
                                      <p:to>
                                        <p:strVal val="visible"/>
                                      </p:to>
                                    </p:set>
                                    <p:animEffect transition="in" filter="plus(in)">
                                      <p:cBhvr>
                                        <p:cTn id="56" dur="2000"/>
                                        <p:tgtEl>
                                          <p:spTgt spid="61850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638300" y="6063449"/>
            <a:ext cx="7032424" cy="489751"/>
          </a:xfrm>
          <a:prstGeom prst="rect">
            <a:avLst/>
          </a:prstGeom>
          <a:solidFill>
            <a:schemeClr val="accent5">
              <a:lumMod val="25000"/>
            </a:schemeClr>
          </a:solidFill>
          <a:ln w="28575" cap="flat" cmpd="sng" algn="ctr">
            <a:solidFill>
              <a:srgbClr val="FF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rgbClr val="FAFD00"/>
                </a:solidFill>
                <a:effectLst>
                  <a:outerShdw blurRad="38100" dist="38100" dir="2700000" algn="tl">
                    <a:srgbClr val="000000">
                      <a:alpha val="43137"/>
                    </a:srgbClr>
                  </a:outerShdw>
                </a:effectLst>
                <a:latin typeface="Arial" pitchFamily="34" charset="0"/>
              </a:rPr>
              <a:t>Another</a:t>
            </a:r>
            <a:r>
              <a:rPr kumimoji="0" lang="en-US" sz="2800" b="0" i="1" u="none" strike="noStrike" cap="none" normalizeH="0" dirty="0" smtClean="0">
                <a:ln>
                  <a:noFill/>
                </a:ln>
                <a:solidFill>
                  <a:srgbClr val="FAFD00"/>
                </a:solidFill>
                <a:effectLst>
                  <a:outerShdw blurRad="38100" dist="38100" dir="2700000" algn="tl">
                    <a:srgbClr val="000000">
                      <a:alpha val="43137"/>
                    </a:srgbClr>
                  </a:outerShdw>
                </a:effectLst>
                <a:latin typeface="Arial" pitchFamily="34" charset="0"/>
              </a:rPr>
              <a:t> riveting lecture by Dr. Branch</a:t>
            </a:r>
            <a:endParaRPr kumimoji="0" lang="en-US" sz="2800" b="0" i="1" u="none" strike="noStrike" cap="none" normalizeH="0" baseline="0" dirty="0" smtClean="0">
              <a:ln>
                <a:noFill/>
              </a:ln>
              <a:solidFill>
                <a:srgbClr val="FAFD00"/>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lang="en-US" dirty="0" smtClean="0"/>
              <a:t>What to Avoid</a:t>
            </a:r>
            <a:endParaRPr lang="en-US" dirty="0"/>
          </a:p>
        </p:txBody>
      </p:sp>
      <p:sp>
        <p:nvSpPr>
          <p:cNvPr id="3" name="Content Placeholder 2"/>
          <p:cNvSpPr>
            <a:spLocks noGrp="1"/>
          </p:cNvSpPr>
          <p:nvPr>
            <p:ph idx="1"/>
          </p:nvPr>
        </p:nvSpPr>
        <p:spPr/>
        <p:txBody>
          <a:bodyPr/>
          <a:lstStyle/>
          <a:p>
            <a:endParaRPr lang="en-US" dirty="0"/>
          </a:p>
        </p:txBody>
      </p:sp>
      <p:pic>
        <p:nvPicPr>
          <p:cNvPr id="220162" name="Picture 2" descr="Image Detail"/>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265"/>
          <a:stretch/>
        </p:blipFill>
        <p:spPr bwMode="auto">
          <a:xfrm>
            <a:off x="1638300" y="1413780"/>
            <a:ext cx="7032424" cy="4643011"/>
          </a:xfrm>
          <a:prstGeom prst="rect">
            <a:avLst/>
          </a:prstGeom>
          <a:noFill/>
          <a:ln w="28575">
            <a:solidFill>
              <a:srgbClr val="FAFD00"/>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30132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effectLst>
            <a:outerShdw dist="35921" dir="2700000" algn="ctr" rotWithShape="0">
              <a:schemeClr val="bg2"/>
            </a:outerShdw>
          </a:effectLst>
        </p:spPr>
        <p:txBody>
          <a:bodyPr/>
          <a:lstStyle/>
          <a:p>
            <a:pPr eaLnBrk="1" hangingPunct="1"/>
            <a:r>
              <a:rPr lang="en-US" smtClean="0">
                <a:effectLst/>
              </a:rPr>
              <a:t>Rules (cont.)</a:t>
            </a:r>
          </a:p>
        </p:txBody>
      </p:sp>
      <p:sp>
        <p:nvSpPr>
          <p:cNvPr id="50179" name="Rectangle 3"/>
          <p:cNvSpPr>
            <a:spLocks noGrp="1" noChangeArrowheads="1"/>
          </p:cNvSpPr>
          <p:nvPr>
            <p:ph type="body" idx="1"/>
          </p:nvPr>
        </p:nvSpPr>
        <p:spPr>
          <a:effectLst>
            <a:outerShdw dist="35921" dir="2700000" algn="ctr" rotWithShape="0">
              <a:schemeClr val="bg2"/>
            </a:outerShdw>
          </a:effectLst>
        </p:spPr>
        <p:txBody>
          <a:bodyPr/>
          <a:lstStyle/>
          <a:p>
            <a:pPr eaLnBrk="1" hangingPunct="1"/>
            <a:r>
              <a:rPr lang="en-US" smtClean="0">
                <a:effectLst/>
              </a:rPr>
              <a:t>Total number of lines -&gt; try to limit to 6-8</a:t>
            </a:r>
          </a:p>
          <a:p>
            <a:pPr eaLnBrk="1" hangingPunct="1"/>
            <a:r>
              <a:rPr lang="en-US" smtClean="0">
                <a:effectLst/>
              </a:rPr>
              <a:t>Use the entire slide, they are cheap!</a:t>
            </a:r>
          </a:p>
          <a:p>
            <a:pPr eaLnBrk="1" hangingPunct="1"/>
            <a:r>
              <a:rPr lang="en-US" smtClean="0">
                <a:effectLst/>
              </a:rPr>
              <a:t>Emphasis </a:t>
            </a:r>
          </a:p>
          <a:p>
            <a:pPr lvl="1" eaLnBrk="1" hangingPunct="1"/>
            <a:r>
              <a:rPr lang="en-US" b="1" smtClean="0">
                <a:effectLst/>
              </a:rPr>
              <a:t>bold</a:t>
            </a:r>
            <a:r>
              <a:rPr lang="en-US" smtClean="0">
                <a:effectLst/>
              </a:rPr>
              <a:t> fonts, </a:t>
            </a:r>
            <a:r>
              <a:rPr lang="en-US" i="1" smtClean="0">
                <a:effectLst/>
              </a:rPr>
              <a:t>italic</a:t>
            </a:r>
            <a:r>
              <a:rPr lang="en-US" smtClean="0">
                <a:effectLst/>
              </a:rPr>
              <a:t> fonts, or </a:t>
            </a:r>
            <a:r>
              <a:rPr lang="en-US" smtClean="0">
                <a:solidFill>
                  <a:schemeClr val="tx2"/>
                </a:solidFill>
                <a:effectLst/>
              </a:rPr>
              <a:t>different colors</a:t>
            </a:r>
            <a:r>
              <a:rPr lang="en-US" smtClean="0">
                <a:effectLst/>
              </a:rPr>
              <a:t>. NOT </a:t>
            </a:r>
            <a:r>
              <a:rPr lang="en-US" u="sng" smtClean="0">
                <a:effectLst/>
              </a:rPr>
              <a:t>underlining</a:t>
            </a:r>
          </a:p>
          <a:p>
            <a:pPr eaLnBrk="1" hangingPunct="1"/>
            <a:r>
              <a:rPr lang="en-US" smtClean="0">
                <a:effectLst/>
              </a:rPr>
              <a:t>Use animation sparingly</a:t>
            </a:r>
          </a:p>
          <a:p>
            <a:pPr eaLnBrk="1" hangingPunct="1"/>
            <a:r>
              <a:rPr lang="en-US" smtClean="0">
                <a:effectLst/>
              </a:rPr>
              <a:t>Use shadowing of text, slides look less flat</a:t>
            </a:r>
          </a:p>
          <a:p>
            <a:pPr eaLnBrk="1" hangingPunct="1"/>
            <a:endParaRPr lang="en-US" smtClean="0">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p:txBody>
          <a:bodyPr/>
          <a:lstStyle/>
          <a:p>
            <a:pPr eaLnBrk="1" hangingPunct="1">
              <a:defRPr/>
            </a:pPr>
            <a:r>
              <a:rPr lang="en-US" smtClean="0"/>
              <a:t>BRAIN BREAK</a:t>
            </a:r>
          </a:p>
        </p:txBody>
      </p:sp>
      <p:sp>
        <p:nvSpPr>
          <p:cNvPr id="665603" name="Rectangle 3"/>
          <p:cNvSpPr>
            <a:spLocks noGrp="1" noChangeArrowheads="1"/>
          </p:cNvSpPr>
          <p:nvPr>
            <p:ph type="body" idx="1"/>
          </p:nvPr>
        </p:nvSpPr>
        <p:spPr/>
        <p:txBody>
          <a:bodyPr/>
          <a:lstStyle/>
          <a:p>
            <a:pPr eaLnBrk="1" hangingPunct="1">
              <a:lnSpc>
                <a:spcPct val="130000"/>
              </a:lnSpc>
              <a:defRPr/>
            </a:pPr>
            <a:r>
              <a:rPr lang="en-US" smtClean="0"/>
              <a:t>About every 10-15 minutes</a:t>
            </a:r>
          </a:p>
          <a:p>
            <a:pPr eaLnBrk="1" hangingPunct="1">
              <a:lnSpc>
                <a:spcPct val="130000"/>
              </a:lnSpc>
              <a:defRPr/>
            </a:pPr>
            <a:r>
              <a:rPr lang="en-US" smtClean="0"/>
              <a:t>May use outline slide</a:t>
            </a:r>
          </a:p>
          <a:p>
            <a:pPr eaLnBrk="1" hangingPunct="1">
              <a:lnSpc>
                <a:spcPct val="130000"/>
              </a:lnSpc>
              <a:defRPr/>
            </a:pPr>
            <a:r>
              <a:rPr lang="en-US" smtClean="0"/>
              <a:t>Use cartoons or pictures </a:t>
            </a:r>
          </a:p>
          <a:p>
            <a:pPr lvl="1" eaLnBrk="1" hangingPunct="1">
              <a:lnSpc>
                <a:spcPct val="130000"/>
              </a:lnSpc>
              <a:defRPr/>
            </a:pPr>
            <a:r>
              <a:rPr lang="en-US" smtClean="0"/>
              <a:t>Make a point with it</a:t>
            </a:r>
          </a:p>
          <a:p>
            <a:pPr eaLnBrk="1" hangingPunct="1">
              <a:lnSpc>
                <a:spcPct val="130000"/>
              </a:lnSpc>
              <a:defRPr/>
            </a:pPr>
            <a:r>
              <a:rPr lang="en-US" smtClean="0"/>
              <a:t>Question as a transition</a:t>
            </a:r>
          </a:p>
        </p:txBody>
      </p:sp>
    </p:spTree>
    <p:extLst>
      <p:ext uri="{BB962C8B-B14F-4D97-AF65-F5344CB8AC3E}">
        <p14:creationId xmlns:p14="http://schemas.microsoft.com/office/powerpoint/2010/main" xmlns="" val="3565807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8" name="Rectangle 4"/>
          <p:cNvSpPr>
            <a:spLocks noGrp="1" noChangeArrowheads="1"/>
          </p:cNvSpPr>
          <p:nvPr>
            <p:ph type="ctrTitle"/>
          </p:nvPr>
        </p:nvSpPr>
        <p:spPr>
          <a:xfrm>
            <a:off x="771525" y="2130425"/>
            <a:ext cx="8743950" cy="1470025"/>
          </a:xfrm>
        </p:spPr>
        <p:txBody>
          <a:bodyPr/>
          <a:lstStyle/>
          <a:p>
            <a:pPr eaLnBrk="1" hangingPunct="1">
              <a:defRPr/>
            </a:pPr>
            <a:r>
              <a:rPr lang="en-US" smtClean="0"/>
              <a:t>How does obesity affect our patients?</a:t>
            </a:r>
          </a:p>
        </p:txBody>
      </p:sp>
      <p:sp>
        <p:nvSpPr>
          <p:cNvPr id="681989" name="Rectangle 5"/>
          <p:cNvSpPr>
            <a:spLocks noGrp="1" noChangeArrowheads="1"/>
          </p:cNvSpPr>
          <p:nvPr>
            <p:ph type="subTitle" idx="1"/>
          </p:nvPr>
        </p:nvSpPr>
        <p:spPr/>
        <p:txBody>
          <a:bodyPr/>
          <a:lstStyle/>
          <a:p>
            <a:pPr eaLnBrk="1" hangingPunct="1">
              <a:defRPr/>
            </a:pPr>
            <a:endParaRPr lang="en-US" smtClean="0"/>
          </a:p>
        </p:txBody>
      </p:sp>
    </p:spTree>
    <p:extLst>
      <p:ext uri="{BB962C8B-B14F-4D97-AF65-F5344CB8AC3E}">
        <p14:creationId xmlns:p14="http://schemas.microsoft.com/office/powerpoint/2010/main" xmlns="" val="4153255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304800" y="152400"/>
            <a:ext cx="9677400" cy="1143000"/>
          </a:xfrm>
        </p:spPr>
        <p:txBody>
          <a:bodyPr/>
          <a:lstStyle/>
          <a:p>
            <a:pPr eaLnBrk="1" hangingPunct="1">
              <a:defRPr/>
            </a:pPr>
            <a:r>
              <a:rPr lang="en-US" smtClean="0"/>
              <a:t>Obesity and Cardiovascular Risk </a:t>
            </a:r>
          </a:p>
        </p:txBody>
      </p:sp>
      <p:pic>
        <p:nvPicPr>
          <p:cNvPr id="58371" name="Picture 3" descr="Dog In Dang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1263" y="1204913"/>
            <a:ext cx="5421312" cy="481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295410" y="1905000"/>
            <a:ext cx="2154565" cy="461665"/>
          </a:xfrm>
          <a:prstGeom prst="rect">
            <a:avLst/>
          </a:prstGeom>
          <a:noFill/>
        </p:spPr>
        <p:txBody>
          <a:bodyPr wrap="none" rtlCol="0">
            <a:spAutoFit/>
          </a:bodyPr>
          <a:lstStyle/>
          <a:p>
            <a:r>
              <a:rPr lang="en-US" sz="2400" b="1" dirty="0" smtClean="0">
                <a:solidFill>
                  <a:schemeClr val="accent1">
                    <a:lumMod val="75000"/>
                  </a:schemeClr>
                </a:solidFill>
              </a:rPr>
              <a:t>Your patient?</a:t>
            </a:r>
            <a:endParaRPr lang="en-US" sz="2400" b="1" dirty="0">
              <a:solidFill>
                <a:schemeClr val="accent1">
                  <a:lumMod val="75000"/>
                </a:schemeClr>
              </a:solidFill>
            </a:endParaRPr>
          </a:p>
        </p:txBody>
      </p:sp>
      <p:sp>
        <p:nvSpPr>
          <p:cNvPr id="7" name="TextBox 6"/>
          <p:cNvSpPr txBox="1"/>
          <p:nvPr/>
        </p:nvSpPr>
        <p:spPr>
          <a:xfrm>
            <a:off x="5158258" y="5410200"/>
            <a:ext cx="2576346" cy="461665"/>
          </a:xfrm>
          <a:prstGeom prst="rect">
            <a:avLst/>
          </a:prstGeom>
          <a:noFill/>
        </p:spPr>
        <p:txBody>
          <a:bodyPr wrap="none" rtlCol="0">
            <a:spAutoFit/>
          </a:bodyPr>
          <a:lstStyle/>
          <a:p>
            <a:r>
              <a:rPr lang="en-US" sz="2400" b="1" dirty="0" smtClean="0">
                <a:solidFill>
                  <a:schemeClr val="accent1">
                    <a:lumMod val="75000"/>
                  </a:schemeClr>
                </a:solidFill>
              </a:rPr>
              <a:t>Or your patient?</a:t>
            </a:r>
            <a:endParaRPr lang="en-US" sz="2400" b="1" dirty="0">
              <a:solidFill>
                <a:schemeClr val="accent1">
                  <a:lumMod val="75000"/>
                </a:schemeClr>
              </a:solidFill>
            </a:endParaRPr>
          </a:p>
        </p:txBody>
      </p:sp>
    </p:spTree>
    <p:extLst>
      <p:ext uri="{BB962C8B-B14F-4D97-AF65-F5344CB8AC3E}">
        <p14:creationId xmlns:p14="http://schemas.microsoft.com/office/powerpoint/2010/main" xmlns="" val="2125493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p:txBody>
          <a:bodyPr/>
          <a:lstStyle/>
          <a:p>
            <a:pPr eaLnBrk="1" hangingPunct="1">
              <a:defRPr/>
            </a:pPr>
            <a:r>
              <a:rPr lang="en-US" smtClean="0"/>
              <a:t>The “Ideal” World</a:t>
            </a:r>
          </a:p>
        </p:txBody>
      </p:sp>
      <p:pic>
        <p:nvPicPr>
          <p:cNvPr id="59395" name="Picture 3" descr="Water_fountai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1676400"/>
            <a:ext cx="5257800" cy="503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6" name="Text Box 4"/>
          <p:cNvSpPr txBox="1">
            <a:spLocks noChangeArrowheads="1"/>
          </p:cNvSpPr>
          <p:nvPr/>
        </p:nvSpPr>
        <p:spPr bwMode="auto">
          <a:xfrm>
            <a:off x="5622925" y="4384675"/>
            <a:ext cx="971741" cy="4616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gn="l" eaLnBrk="1" hangingPunct="1"/>
            <a:r>
              <a:rPr lang="en-US" sz="2400" dirty="0">
                <a:solidFill>
                  <a:schemeClr val="hlink"/>
                </a:solidFill>
                <a:latin typeface="+mj-lt"/>
              </a:rPr>
              <a:t>Statin</a:t>
            </a:r>
          </a:p>
        </p:txBody>
      </p:sp>
    </p:spTree>
    <p:extLst>
      <p:ext uri="{BB962C8B-B14F-4D97-AF65-F5344CB8AC3E}">
        <p14:creationId xmlns:p14="http://schemas.microsoft.com/office/powerpoint/2010/main" xmlns="" val="425623369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p:txBody>
          <a:bodyPr/>
          <a:lstStyle/>
          <a:p>
            <a:pPr eaLnBrk="1" hangingPunct="1">
              <a:defRPr/>
            </a:pPr>
            <a:r>
              <a:rPr lang="en-US" smtClean="0"/>
              <a:t>The Really Ideal World</a:t>
            </a:r>
          </a:p>
        </p:txBody>
      </p:sp>
      <p:pic>
        <p:nvPicPr>
          <p:cNvPr id="60419" name="Picture 3" descr="Water_fountai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1676400"/>
            <a:ext cx="5257800" cy="5035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0" name="Text Box 4"/>
          <p:cNvSpPr txBox="1">
            <a:spLocks noChangeArrowheads="1"/>
          </p:cNvSpPr>
          <p:nvPr/>
        </p:nvSpPr>
        <p:spPr bwMode="auto">
          <a:xfrm>
            <a:off x="5562600" y="4343400"/>
            <a:ext cx="1190582" cy="156966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gn="l" eaLnBrk="1" hangingPunct="1"/>
            <a:r>
              <a:rPr lang="en-US" sz="2400" dirty="0">
                <a:solidFill>
                  <a:schemeClr val="hlink"/>
                </a:solidFill>
                <a:latin typeface="+mj-lt"/>
              </a:rPr>
              <a:t>Statin</a:t>
            </a:r>
          </a:p>
          <a:p>
            <a:pPr algn="l" eaLnBrk="1" hangingPunct="1"/>
            <a:r>
              <a:rPr lang="en-US" sz="2400" dirty="0">
                <a:solidFill>
                  <a:schemeClr val="hlink"/>
                </a:solidFill>
                <a:latin typeface="+mj-lt"/>
              </a:rPr>
              <a:t>Prozac</a:t>
            </a:r>
          </a:p>
          <a:p>
            <a:pPr algn="l" eaLnBrk="1" hangingPunct="1"/>
            <a:r>
              <a:rPr lang="en-US" sz="2400" dirty="0" err="1">
                <a:solidFill>
                  <a:schemeClr val="hlink"/>
                </a:solidFill>
                <a:latin typeface="+mj-lt"/>
              </a:rPr>
              <a:t>Vicodin</a:t>
            </a:r>
            <a:endParaRPr lang="en-US" sz="2400" dirty="0">
              <a:solidFill>
                <a:schemeClr val="hlink"/>
              </a:solidFill>
              <a:latin typeface="+mj-lt"/>
            </a:endParaRPr>
          </a:p>
          <a:p>
            <a:pPr algn="l" eaLnBrk="1" hangingPunct="1"/>
            <a:r>
              <a:rPr lang="en-US" sz="2400" dirty="0">
                <a:solidFill>
                  <a:schemeClr val="hlink"/>
                </a:solidFill>
                <a:latin typeface="+mj-lt"/>
              </a:rPr>
              <a:t>Viagra</a:t>
            </a:r>
          </a:p>
        </p:txBody>
      </p:sp>
    </p:spTree>
    <p:extLst>
      <p:ext uri="{BB962C8B-B14F-4D97-AF65-F5344CB8AC3E}">
        <p14:creationId xmlns:p14="http://schemas.microsoft.com/office/powerpoint/2010/main" xmlns="" val="392373991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pPr eaLnBrk="1" hangingPunct="1">
              <a:defRPr/>
            </a:pPr>
            <a:r>
              <a:rPr lang="en-US" smtClean="0"/>
              <a:t>Backgrounds</a:t>
            </a:r>
          </a:p>
        </p:txBody>
      </p:sp>
      <p:sp>
        <p:nvSpPr>
          <p:cNvPr id="612355" name="Rectangle 3"/>
          <p:cNvSpPr>
            <a:spLocks noGrp="1" noChangeArrowheads="1"/>
          </p:cNvSpPr>
          <p:nvPr>
            <p:ph type="body" idx="1"/>
          </p:nvPr>
        </p:nvSpPr>
        <p:spPr>
          <a:xfrm>
            <a:off x="304800" y="1371600"/>
            <a:ext cx="9677400" cy="4114800"/>
          </a:xfrm>
        </p:spPr>
        <p:txBody>
          <a:bodyPr/>
          <a:lstStyle/>
          <a:p>
            <a:pPr eaLnBrk="1" hangingPunct="1">
              <a:lnSpc>
                <a:spcPct val="110000"/>
              </a:lnSpc>
              <a:defRPr/>
            </a:pPr>
            <a:r>
              <a:rPr lang="en-US" dirty="0" smtClean="0"/>
              <a:t>Use a color and contrasting font</a:t>
            </a:r>
          </a:p>
          <a:p>
            <a:pPr lvl="1" eaLnBrk="1" hangingPunct="1">
              <a:lnSpc>
                <a:spcPct val="110000"/>
              </a:lnSpc>
              <a:defRPr/>
            </a:pPr>
            <a:r>
              <a:rPr lang="en-US" dirty="0" smtClean="0"/>
              <a:t>Darker background colors, avoid black and white</a:t>
            </a:r>
          </a:p>
          <a:p>
            <a:pPr eaLnBrk="1" hangingPunct="1">
              <a:lnSpc>
                <a:spcPct val="110000"/>
              </a:lnSpc>
              <a:defRPr/>
            </a:pPr>
            <a:r>
              <a:rPr lang="en-US" dirty="0" smtClean="0"/>
              <a:t>Avoid “Background As The Presentation” </a:t>
            </a:r>
          </a:p>
          <a:p>
            <a:pPr eaLnBrk="1" hangingPunct="1">
              <a:lnSpc>
                <a:spcPct val="110000"/>
              </a:lnSpc>
              <a:defRPr/>
            </a:pPr>
            <a:r>
              <a:rPr lang="en-US" dirty="0" smtClean="0"/>
              <a:t>Careful with gradients</a:t>
            </a:r>
          </a:p>
          <a:p>
            <a:pPr eaLnBrk="1" hangingPunct="1">
              <a:lnSpc>
                <a:spcPct val="110000"/>
              </a:lnSpc>
              <a:defRPr/>
            </a:pPr>
            <a:r>
              <a:rPr lang="en-US" dirty="0" smtClean="0"/>
              <a:t>Try palettes on </a:t>
            </a:r>
            <a:r>
              <a:rPr lang="en-US" dirty="0" err="1" smtClean="0"/>
              <a:t>Powerpoint</a:t>
            </a:r>
            <a:endParaRPr lang="en-US" dirty="0" smtClean="0"/>
          </a:p>
          <a:p>
            <a:pPr lvl="1" eaLnBrk="1" hangingPunct="1">
              <a:lnSpc>
                <a:spcPct val="110000"/>
              </a:lnSpc>
              <a:defRPr/>
            </a:pPr>
            <a:r>
              <a:rPr lang="en-US" dirty="0" smtClean="0"/>
              <a:t>Be cautious, simple is better</a:t>
            </a:r>
          </a:p>
          <a:p>
            <a:pPr lvl="1" eaLnBrk="1" hangingPunct="1">
              <a:lnSpc>
                <a:spcPct val="110000"/>
              </a:lnSpc>
              <a:defRPr/>
            </a:pPr>
            <a:r>
              <a:rPr lang="en-US" dirty="0" smtClean="0"/>
              <a:t>View your slideshow from across the room</a:t>
            </a:r>
          </a:p>
        </p:txBody>
      </p:sp>
    </p:spTree>
  </p:cSld>
  <p:clrMapOvr>
    <a:masterClrMapping/>
  </p:clrMapOvr>
  <p:transition spd="med">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effectLst>
            <a:outerShdw dist="35921" dir="2700000" algn="ctr" rotWithShape="0">
              <a:schemeClr val="bg2"/>
            </a:outerShdw>
          </a:effectLst>
        </p:spPr>
        <p:txBody>
          <a:bodyPr/>
          <a:lstStyle/>
          <a:p>
            <a:pPr eaLnBrk="1" hangingPunct="1">
              <a:defRPr/>
            </a:pPr>
            <a:r>
              <a:rPr lang="en-US" smtClean="0">
                <a:effectLst>
                  <a:outerShdw blurRad="38100" dist="38100" dir="2700000" algn="tl">
                    <a:srgbClr val="C0C0C0"/>
                  </a:outerShdw>
                </a:effectLst>
              </a:rPr>
              <a:t>Backgrounds</a:t>
            </a:r>
          </a:p>
        </p:txBody>
      </p:sp>
      <p:sp>
        <p:nvSpPr>
          <p:cNvPr id="52227" name="Rectangle 3"/>
          <p:cNvSpPr>
            <a:spLocks noGrp="1" noChangeArrowheads="1"/>
          </p:cNvSpPr>
          <p:nvPr>
            <p:ph type="body" idx="1"/>
          </p:nvPr>
        </p:nvSpPr>
        <p:spPr/>
        <p:txBody>
          <a:bodyPr/>
          <a:lstStyle/>
          <a:p>
            <a:pPr eaLnBrk="1" hangingPunct="1"/>
            <a:r>
              <a:rPr lang="en-US" sz="2800" dirty="0" smtClean="0">
                <a:solidFill>
                  <a:schemeClr val="bg2"/>
                </a:solidFill>
                <a:effectLst/>
              </a:rPr>
              <a:t>This is classic and works</a:t>
            </a:r>
          </a:p>
          <a:p>
            <a:pPr eaLnBrk="1" hangingPunct="1"/>
            <a:endParaRPr lang="en-US" sz="2800" dirty="0" smtClean="0">
              <a:solidFill>
                <a:schemeClr val="bg2"/>
              </a:solidFill>
              <a:effectLst/>
            </a:endParaRPr>
          </a:p>
          <a:p>
            <a:pPr eaLnBrk="1" hangingPunct="1"/>
            <a:r>
              <a:rPr lang="en-US" sz="2800" dirty="0" smtClean="0">
                <a:solidFill>
                  <a:schemeClr val="bg2"/>
                </a:solidFill>
                <a:effectLst/>
              </a:rPr>
              <a:t>Stark contrast of back type</a:t>
            </a:r>
          </a:p>
          <a:p>
            <a:pPr eaLnBrk="1" hangingPunct="1"/>
            <a:endParaRPr lang="en-US" sz="2800" dirty="0" smtClean="0">
              <a:solidFill>
                <a:schemeClr val="bg2"/>
              </a:solidFill>
              <a:effectLst/>
            </a:endParaRPr>
          </a:p>
          <a:p>
            <a:pPr eaLnBrk="1" hangingPunct="1"/>
            <a:r>
              <a:rPr lang="en-US" sz="2800" dirty="0" smtClean="0">
                <a:solidFill>
                  <a:schemeClr val="bg2"/>
                </a:solidFill>
                <a:effectLst/>
              </a:rPr>
              <a:t>White background fatigues the eyes after ~30 minutes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21570" name="Rectangle 1026"/>
          <p:cNvSpPr>
            <a:spLocks noGrp="1" noChangeArrowheads="1"/>
          </p:cNvSpPr>
          <p:nvPr>
            <p:ph type="title"/>
          </p:nvPr>
        </p:nvSpPr>
        <p:spPr/>
        <p:txBody>
          <a:bodyPr/>
          <a:lstStyle/>
          <a:p>
            <a:pPr eaLnBrk="1" hangingPunct="1">
              <a:defRPr/>
            </a:pPr>
            <a:r>
              <a:rPr lang="en-US" smtClean="0"/>
              <a:t>Backgrounds</a:t>
            </a:r>
          </a:p>
        </p:txBody>
      </p:sp>
      <p:sp>
        <p:nvSpPr>
          <p:cNvPr id="621571" name="Rectangle 1027"/>
          <p:cNvSpPr>
            <a:spLocks noGrp="1" noChangeArrowheads="1"/>
          </p:cNvSpPr>
          <p:nvPr>
            <p:ph type="body" idx="1"/>
          </p:nvPr>
        </p:nvSpPr>
        <p:spPr/>
        <p:txBody>
          <a:bodyPr/>
          <a:lstStyle/>
          <a:p>
            <a:pPr eaLnBrk="1" hangingPunct="1">
              <a:defRPr/>
            </a:pPr>
            <a:r>
              <a:rPr lang="en-US" smtClean="0">
                <a:solidFill>
                  <a:srgbClr val="A2C1FE"/>
                </a:solidFill>
              </a:rPr>
              <a:t>Who here is annoyed?</a:t>
            </a:r>
          </a:p>
          <a:p>
            <a:pPr eaLnBrk="1" hangingPunct="1">
              <a:defRPr/>
            </a:pPr>
            <a:endParaRPr lang="en-US" smtClean="0">
              <a:solidFill>
                <a:srgbClr val="A2C1FE"/>
              </a:solidFill>
            </a:endParaRPr>
          </a:p>
          <a:p>
            <a:pPr eaLnBrk="1" hangingPunct="1">
              <a:defRPr/>
            </a:pPr>
            <a:r>
              <a:rPr lang="en-US" smtClean="0"/>
              <a:t>It is probably good for subliminal text</a:t>
            </a:r>
          </a:p>
          <a:p>
            <a:pPr eaLnBrk="1" hangingPunct="1">
              <a:defRPr/>
            </a:pPr>
            <a:endParaRPr lang="en-US" smtClean="0"/>
          </a:p>
          <a:p>
            <a:pPr eaLnBrk="1" hangingPunct="1">
              <a:defRPr/>
            </a:pPr>
            <a:r>
              <a:rPr lang="en-US" smtClean="0">
                <a:solidFill>
                  <a:schemeClr val="bg2"/>
                </a:solidFill>
                <a:effectLst>
                  <a:outerShdw blurRad="38100" dist="38100" dir="2700000" algn="tl">
                    <a:srgbClr val="FFFFFF"/>
                  </a:outerShdw>
                </a:effectLst>
              </a:rPr>
              <a:t>Even dark is annoying…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2"/>
          <p:cNvSpPr>
            <a:spLocks noChangeArrowheads="1"/>
          </p:cNvSpPr>
          <p:nvPr/>
        </p:nvSpPr>
        <p:spPr bwMode="auto">
          <a:xfrm>
            <a:off x="3343275" y="914400"/>
            <a:ext cx="4286250" cy="952500"/>
          </a:xfrm>
          <a:prstGeom prst="flowChartPunchedTape">
            <a:avLst/>
          </a:prstGeom>
          <a:gradFill rotWithShape="1">
            <a:gsLst>
              <a:gs pos="0">
                <a:srgbClr val="005E2F"/>
              </a:gs>
              <a:gs pos="50000">
                <a:srgbClr val="00CC66"/>
              </a:gs>
              <a:gs pos="100000">
                <a:srgbClr val="005E2F"/>
              </a:gs>
            </a:gsLst>
            <a:lin ang="5400000" scaled="1"/>
          </a:gradFill>
          <a:ln w="9525">
            <a:solidFill>
              <a:srgbClr val="FFFF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a:endParaRPr lang="en-US" sz="1800" i="0">
              <a:solidFill>
                <a:srgbClr val="EAEAEA"/>
              </a:solidFill>
            </a:endParaRPr>
          </a:p>
        </p:txBody>
      </p:sp>
      <p:sp>
        <p:nvSpPr>
          <p:cNvPr id="108547" name="WordArt 3"/>
          <p:cNvSpPr>
            <a:spLocks noChangeArrowheads="1" noChangeShapeType="1" noTextEdit="1"/>
          </p:cNvSpPr>
          <p:nvPr/>
        </p:nvSpPr>
        <p:spPr bwMode="auto">
          <a:xfrm>
            <a:off x="1543050" y="304800"/>
            <a:ext cx="7372350" cy="609600"/>
          </a:xfrm>
          <a:prstGeom prst="rect">
            <a:avLst/>
          </a:prstGeom>
        </p:spPr>
        <p:txBody>
          <a:bodyPr wrap="none" fromWordArt="1">
            <a:prstTxWarp prst="textPlain">
              <a:avLst>
                <a:gd name="adj" fmla="val 50000"/>
              </a:avLst>
            </a:prstTxWarp>
            <a:scene3d>
              <a:camera prst="legacyObliqueTopLeft"/>
              <a:lightRig rig="legacyFlat3" dir="t"/>
            </a:scene3d>
            <a:sp3d extrusionH="430200" prstMaterial="legacyMatte">
              <a:extrusionClr>
                <a:schemeClr val="bg2"/>
              </a:extrusionClr>
            </a:sp3d>
          </a:bodyPr>
          <a:lstStyle/>
          <a:p>
            <a:r>
              <a:rPr lang="en-US" sz="2000" b="1" kern="10">
                <a:ln w="9525">
                  <a:round/>
                  <a:headEnd/>
                  <a:tailEnd/>
                </a:ln>
                <a:gradFill rotWithShape="1">
                  <a:gsLst>
                    <a:gs pos="0">
                      <a:srgbClr val="3366FF"/>
                    </a:gs>
                    <a:gs pos="25000">
                      <a:srgbClr val="01A78F"/>
                    </a:gs>
                    <a:gs pos="50000">
                      <a:srgbClr val="FFFF00"/>
                    </a:gs>
                    <a:gs pos="75000">
                      <a:srgbClr val="FF6633"/>
                    </a:gs>
                    <a:gs pos="100000">
                      <a:srgbClr val="FF3399"/>
                    </a:gs>
                  </a:gsLst>
                  <a:lin ang="0" scaled="1"/>
                </a:gradFill>
                <a:latin typeface="Bookman Old Style"/>
              </a:rPr>
              <a:t>Therapeutic methods in ischaemic MR</a:t>
            </a:r>
          </a:p>
        </p:txBody>
      </p:sp>
      <p:sp>
        <p:nvSpPr>
          <p:cNvPr id="108548" name="WordArt 4"/>
          <p:cNvSpPr>
            <a:spLocks noChangeArrowheads="1" noChangeShapeType="1" noTextEdit="1"/>
          </p:cNvSpPr>
          <p:nvPr/>
        </p:nvSpPr>
        <p:spPr bwMode="auto">
          <a:xfrm>
            <a:off x="3686175" y="1143000"/>
            <a:ext cx="3600450" cy="457200"/>
          </a:xfrm>
          <a:prstGeom prst="rect">
            <a:avLst/>
          </a:prstGeom>
        </p:spPr>
        <p:txBody>
          <a:bodyPr wrap="none" fromWordArt="1">
            <a:prstTxWarp prst="textWave2">
              <a:avLst>
                <a:gd name="adj1" fmla="val 13005"/>
                <a:gd name="adj2" fmla="val 0"/>
              </a:avLst>
            </a:prstTxWarp>
          </a:bodyPr>
          <a:lstStyle/>
          <a:p>
            <a:r>
              <a:rPr lang="en-US" sz="2000" b="1" kern="10">
                <a:ln w="9525">
                  <a:solidFill>
                    <a:srgbClr val="000000"/>
                  </a:solidFill>
                  <a:round/>
                  <a:headEnd/>
                  <a:tailEnd/>
                </a:ln>
                <a:solidFill>
                  <a:srgbClr val="FFFF00"/>
                </a:solidFill>
                <a:latin typeface="Bookman Old Style"/>
              </a:rPr>
              <a:t>Medical treatment </a:t>
            </a:r>
          </a:p>
        </p:txBody>
      </p:sp>
      <p:sp>
        <p:nvSpPr>
          <p:cNvPr id="108549" name="WordArt 5"/>
          <p:cNvSpPr>
            <a:spLocks noChangeArrowheads="1" noChangeShapeType="1" noTextEdit="1"/>
          </p:cNvSpPr>
          <p:nvPr/>
        </p:nvSpPr>
        <p:spPr bwMode="auto">
          <a:xfrm>
            <a:off x="342900" y="1828800"/>
            <a:ext cx="2828925" cy="457200"/>
          </a:xfrm>
          <a:prstGeom prst="rect">
            <a:avLst/>
          </a:prstGeom>
        </p:spPr>
        <p:txBody>
          <a:bodyPr wrap="none" fromWordArt="1">
            <a:prstTxWarp prst="textPlain">
              <a:avLst>
                <a:gd name="adj" fmla="val 50000"/>
              </a:avLst>
            </a:prstTxWarp>
          </a:bodyPr>
          <a:lstStyle/>
          <a:p>
            <a:r>
              <a:rPr lang="en-US" sz="1800" b="1" kern="10">
                <a:ln w="9525">
                  <a:solidFill>
                    <a:srgbClr val="000000"/>
                  </a:solidFill>
                  <a:round/>
                  <a:headEnd/>
                  <a:tailEnd/>
                </a:ln>
                <a:solidFill>
                  <a:srgbClr val="00FF00"/>
                </a:solidFill>
                <a:latin typeface="Bookman Old Style"/>
              </a:rPr>
              <a:t> * Vasodilators :</a:t>
            </a:r>
          </a:p>
        </p:txBody>
      </p:sp>
      <p:sp>
        <p:nvSpPr>
          <p:cNvPr id="108550" name="Rectangle 6"/>
          <p:cNvSpPr>
            <a:spLocks noGrp="1" noChangeArrowheads="1"/>
          </p:cNvSpPr>
          <p:nvPr>
            <p:ph type="body" idx="1"/>
          </p:nvPr>
        </p:nvSpPr>
        <p:spPr>
          <a:xfrm>
            <a:off x="342900" y="2438400"/>
            <a:ext cx="9601200" cy="4419600"/>
          </a:xfrm>
          <a:effectLst>
            <a:outerShdw dist="35921" dir="2700000" algn="ctr" rotWithShape="0">
              <a:schemeClr val="bg2"/>
            </a:outerShdw>
          </a:effectLst>
        </p:spPr>
        <p:txBody>
          <a:bodyPr/>
          <a:lstStyle/>
          <a:p>
            <a:pPr eaLnBrk="1" hangingPunct="1">
              <a:lnSpc>
                <a:spcPct val="80000"/>
              </a:lnSpc>
              <a:buFont typeface="Monotype Sorts"/>
              <a:buBlip>
                <a:blip r:embed="rId2"/>
              </a:buBlip>
            </a:pPr>
            <a:r>
              <a:rPr lang="en-US" sz="2800" b="1" smtClean="0">
                <a:latin typeface="Bookman Old Style" pitchFamily="18" charset="0"/>
              </a:rPr>
              <a:t>It could be hypothesised that the effects of vasodilators on ventricular dimensions and remodelling could reduce the area of the regurgitant orifice, while this is not the case in organic mitral regurgitation.</a:t>
            </a:r>
          </a:p>
          <a:p>
            <a:pPr eaLnBrk="1" hangingPunct="1">
              <a:lnSpc>
                <a:spcPct val="80000"/>
              </a:lnSpc>
              <a:buFont typeface="Monotype Sorts"/>
              <a:buBlip>
                <a:blip r:embed="rId2"/>
              </a:buBlip>
            </a:pPr>
            <a:endParaRPr lang="en-US" sz="2800" b="1" smtClean="0">
              <a:latin typeface="Bookman Old Style" pitchFamily="18" charset="0"/>
            </a:endParaRPr>
          </a:p>
          <a:p>
            <a:pPr algn="ctr" eaLnBrk="1" hangingPunct="1">
              <a:lnSpc>
                <a:spcPct val="80000"/>
              </a:lnSpc>
              <a:buFont typeface="Monotype Sorts"/>
              <a:buBlip>
                <a:blip r:embed="rId2"/>
              </a:buBlip>
            </a:pPr>
            <a:r>
              <a:rPr lang="en-US" sz="2800" b="1" smtClean="0">
                <a:latin typeface="Bookman Old Style" pitchFamily="18" charset="0"/>
              </a:rPr>
              <a:t>Most studies have demonstrated a decrease in the regurgitant fraction and/or LV volumes after 3–12 months using ACE inhibitors or AT1 receptor blockers.</a:t>
            </a:r>
          </a:p>
          <a:p>
            <a:pPr algn="ctr" eaLnBrk="1" hangingPunct="1">
              <a:lnSpc>
                <a:spcPct val="80000"/>
              </a:lnSpc>
              <a:buFont typeface="Monotype Sorts"/>
              <a:buBlip>
                <a:blip r:embed="rId2"/>
              </a:buBlip>
            </a:pPr>
            <a:r>
              <a:rPr lang="en-US" sz="2400" b="1" smtClean="0">
                <a:latin typeface="Bookman Old Style" pitchFamily="18" charset="0"/>
              </a:rPr>
              <a:t> </a:t>
            </a:r>
          </a:p>
        </p:txBody>
      </p:sp>
    </p:spTree>
    <p:extLst>
      <p:ext uri="{BB962C8B-B14F-4D97-AF65-F5344CB8AC3E}">
        <p14:creationId xmlns:p14="http://schemas.microsoft.com/office/powerpoint/2010/main" xmlns="" val="2478258300"/>
      </p:ext>
    </p:extLst>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Outline</a:t>
            </a:r>
          </a:p>
        </p:txBody>
      </p:sp>
      <p:sp>
        <p:nvSpPr>
          <p:cNvPr id="3" name="Content Placeholder 2"/>
          <p:cNvSpPr>
            <a:spLocks noGrp="1"/>
          </p:cNvSpPr>
          <p:nvPr>
            <p:ph idx="1"/>
          </p:nvPr>
        </p:nvSpPr>
        <p:spPr>
          <a:xfrm>
            <a:off x="304800" y="1295400"/>
            <a:ext cx="9677400" cy="4114800"/>
          </a:xfrm>
        </p:spPr>
        <p:txBody>
          <a:bodyPr/>
          <a:lstStyle/>
          <a:p>
            <a:pPr eaLnBrk="1" hangingPunct="1">
              <a:lnSpc>
                <a:spcPct val="200000"/>
              </a:lnSpc>
              <a:defRPr/>
            </a:pPr>
            <a:r>
              <a:rPr lang="en-US" dirty="0" smtClean="0"/>
              <a:t>Know your audience</a:t>
            </a:r>
          </a:p>
          <a:p>
            <a:pPr eaLnBrk="1" hangingPunct="1">
              <a:lnSpc>
                <a:spcPct val="200000"/>
              </a:lnSpc>
              <a:defRPr/>
            </a:pPr>
            <a:r>
              <a:rPr lang="en-US" dirty="0" smtClean="0"/>
              <a:t>Presentation skills to keep them awake</a:t>
            </a:r>
          </a:p>
          <a:p>
            <a:pPr eaLnBrk="1" hangingPunct="1">
              <a:lnSpc>
                <a:spcPct val="200000"/>
              </a:lnSpc>
              <a:defRPr/>
            </a:pPr>
            <a:r>
              <a:rPr lang="en-US" dirty="0" err="1" smtClean="0"/>
              <a:t>Powerpoint</a:t>
            </a:r>
            <a:r>
              <a:rPr lang="en-US" dirty="0" smtClean="0"/>
              <a:t> slides</a:t>
            </a:r>
          </a:p>
          <a:p>
            <a:pPr lvl="1" eaLnBrk="1" hangingPunct="1">
              <a:lnSpc>
                <a:spcPct val="200000"/>
              </a:lnSpc>
              <a:defRPr/>
            </a:pPr>
            <a:r>
              <a:rPr lang="en-US" dirty="0" smtClean="0"/>
              <a:t>Tips and tricks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lstStyle/>
          <a:p>
            <a:pPr eaLnBrk="1" hangingPunct="1">
              <a:defRPr/>
            </a:pPr>
            <a:r>
              <a:rPr lang="en-US" smtClean="0"/>
              <a:t>Backgrounds</a:t>
            </a:r>
          </a:p>
        </p:txBody>
      </p:sp>
      <p:sp>
        <p:nvSpPr>
          <p:cNvPr id="624643" name="Rectangle 3"/>
          <p:cNvSpPr>
            <a:spLocks noGrp="1" noChangeArrowheads="1"/>
          </p:cNvSpPr>
          <p:nvPr>
            <p:ph type="body" idx="1"/>
          </p:nvPr>
        </p:nvSpPr>
        <p:spPr/>
        <p:txBody>
          <a:bodyPr/>
          <a:lstStyle/>
          <a:p>
            <a:pPr eaLnBrk="1" hangingPunct="1">
              <a:defRPr/>
            </a:pPr>
            <a:r>
              <a:rPr lang="en-US" smtClean="0"/>
              <a:t>Any questions….</a:t>
            </a:r>
          </a:p>
          <a:p>
            <a:pPr eaLnBrk="1" hangingPunct="1">
              <a:defRPr/>
            </a:pPr>
            <a:endParaRPr lang="en-US" smtClean="0"/>
          </a:p>
          <a:p>
            <a:pPr eaLnBrk="1" hangingPunct="1">
              <a:defRPr/>
            </a:pPr>
            <a:r>
              <a:rPr lang="en-US" smtClean="0">
                <a:solidFill>
                  <a:schemeClr val="bg2"/>
                </a:solidFill>
                <a:effectLst>
                  <a:outerShdw blurRad="38100" dist="38100" dir="2700000" algn="tl">
                    <a:srgbClr val="FFFFFF"/>
                  </a:outerShdw>
                </a:effectLst>
              </a:rPr>
              <a:t>Comments….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Powerpoint</a:t>
            </a:r>
            <a:r>
              <a:rPr lang="en-US" dirty="0" smtClean="0"/>
              <a:t> Colors</a:t>
            </a:r>
            <a:endParaRPr lang="en-US" dirty="0"/>
          </a:p>
        </p:txBody>
      </p:sp>
      <p:sp>
        <p:nvSpPr>
          <p:cNvPr id="3" name="Content Placeholder 2"/>
          <p:cNvSpPr>
            <a:spLocks noGrp="1"/>
          </p:cNvSpPr>
          <p:nvPr>
            <p:ph idx="1"/>
          </p:nvPr>
        </p:nvSpPr>
        <p:spPr/>
        <p:txBody>
          <a:bodyPr/>
          <a:lstStyle/>
          <a:p>
            <a:pPr>
              <a:spcBef>
                <a:spcPts val="1800"/>
              </a:spcBef>
            </a:pPr>
            <a:r>
              <a:rPr lang="en-US" dirty="0" smtClean="0"/>
              <a:t>Average 3 colors per slide</a:t>
            </a:r>
          </a:p>
          <a:p>
            <a:pPr>
              <a:spcBef>
                <a:spcPts val="1800"/>
              </a:spcBef>
            </a:pPr>
            <a:r>
              <a:rPr lang="en-US" dirty="0" smtClean="0">
                <a:solidFill>
                  <a:srgbClr val="FFFF00"/>
                </a:solidFill>
              </a:rPr>
              <a:t>Emphasis with bold colors</a:t>
            </a:r>
          </a:p>
          <a:p>
            <a:pPr>
              <a:spcBef>
                <a:spcPts val="1800"/>
              </a:spcBef>
            </a:pPr>
            <a:r>
              <a:rPr lang="en-US" dirty="0" smtClean="0"/>
              <a:t>Color blindness</a:t>
            </a:r>
          </a:p>
          <a:p>
            <a:pPr lvl="1">
              <a:spcBef>
                <a:spcPts val="1800"/>
              </a:spcBef>
            </a:pPr>
            <a:r>
              <a:rPr lang="en-US" dirty="0" smtClean="0"/>
              <a:t>Avoid greens, reds, purples</a:t>
            </a:r>
          </a:p>
          <a:p>
            <a:pPr>
              <a:spcBef>
                <a:spcPts val="1800"/>
              </a:spcBef>
            </a:pPr>
            <a:r>
              <a:rPr lang="en-US" dirty="0" smtClean="0"/>
              <a:t>Colors internationally may have different meanings</a:t>
            </a:r>
          </a:p>
          <a:p>
            <a:pPr>
              <a:spcBef>
                <a:spcPts val="1800"/>
              </a:spcBef>
            </a:pPr>
            <a:endParaRPr lang="en-US" dirty="0"/>
          </a:p>
        </p:txBody>
      </p:sp>
      <p:pic>
        <p:nvPicPr>
          <p:cNvPr id="22221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097" r="46930" b="39714"/>
          <a:stretch/>
        </p:blipFill>
        <p:spPr bwMode="auto">
          <a:xfrm>
            <a:off x="342900" y="1295400"/>
            <a:ext cx="9705315" cy="53687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915294" y="3275112"/>
            <a:ext cx="4456412" cy="307777"/>
          </a:xfrm>
          <a:prstGeom prst="rect">
            <a:avLst/>
          </a:prstGeom>
        </p:spPr>
        <p:txBody>
          <a:bodyPr wrap="none">
            <a:spAutoFit/>
          </a:bodyPr>
          <a:lstStyle/>
          <a:p>
            <a:r>
              <a:rPr lang="en-US" dirty="0" smtClean="0"/>
              <a:t>http://www.vischeck.com/vischeck/vischeckImage.php</a:t>
            </a:r>
            <a:endParaRPr lang="en-US" dirty="0"/>
          </a:p>
        </p:txBody>
      </p:sp>
    </p:spTree>
    <p:extLst>
      <p:ext uri="{BB962C8B-B14F-4D97-AF65-F5344CB8AC3E}">
        <p14:creationId xmlns:p14="http://schemas.microsoft.com/office/powerpoint/2010/main" xmlns="" val="168396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210"/>
                                        </p:tgtEl>
                                        <p:attrNameLst>
                                          <p:attrName>style.visibility</p:attrName>
                                        </p:attrNameLst>
                                      </p:cBhvr>
                                      <p:to>
                                        <p:strVal val="visible"/>
                                      </p:to>
                                    </p:set>
                                    <p:animEffect transition="in" filter="fade">
                                      <p:cBhvr>
                                        <p:cTn id="7" dur="500"/>
                                        <p:tgtEl>
                                          <p:spTgt spid="222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normAutofit/>
          </a:bodyPr>
          <a:lstStyle/>
          <a:p>
            <a:pPr>
              <a:defRPr/>
            </a:pPr>
            <a:r>
              <a:rPr lang="en-US"/>
              <a:t>Pericardial Pressure Volume Loop</a:t>
            </a:r>
          </a:p>
        </p:txBody>
      </p:sp>
      <p:sp>
        <p:nvSpPr>
          <p:cNvPr id="294915" name="Rectangle 3"/>
          <p:cNvSpPr>
            <a:spLocks noGrp="1" noChangeArrowheads="1"/>
          </p:cNvSpPr>
          <p:nvPr>
            <p:ph sz="half" idx="1"/>
          </p:nvPr>
        </p:nvSpPr>
        <p:spPr>
          <a:xfrm>
            <a:off x="514350" y="1600200"/>
            <a:ext cx="5657850" cy="4525963"/>
          </a:xfrm>
        </p:spPr>
        <p:txBody>
          <a:bodyPr/>
          <a:lstStyle/>
          <a:p>
            <a:pPr marL="0" indent="0">
              <a:lnSpc>
                <a:spcPct val="90000"/>
              </a:lnSpc>
              <a:defRPr/>
            </a:pPr>
            <a:r>
              <a:rPr lang="en-US" sz="2400" dirty="0">
                <a:solidFill>
                  <a:srgbClr val="66FF66"/>
                </a:solidFill>
              </a:rPr>
              <a:t>Slow fluid accumulation </a:t>
            </a:r>
          </a:p>
          <a:p>
            <a:pPr marL="0" indent="0">
              <a:lnSpc>
                <a:spcPct val="90000"/>
              </a:lnSpc>
              <a:defRPr/>
            </a:pPr>
            <a:r>
              <a:rPr lang="en-US" sz="2400" dirty="0">
                <a:solidFill>
                  <a:srgbClr val="66FF66"/>
                </a:solidFill>
              </a:rPr>
              <a:t>    Stretch to accommodate volume </a:t>
            </a:r>
          </a:p>
          <a:p>
            <a:pPr marL="0" indent="0">
              <a:lnSpc>
                <a:spcPct val="90000"/>
              </a:lnSpc>
              <a:defRPr/>
            </a:pPr>
            <a:r>
              <a:rPr lang="en-US" sz="2400" dirty="0">
                <a:solidFill>
                  <a:srgbClr val="66FF66"/>
                </a:solidFill>
              </a:rPr>
              <a:t>    No significant rise in pericardial       	pressure  </a:t>
            </a:r>
          </a:p>
          <a:p>
            <a:pPr marL="0" indent="0">
              <a:lnSpc>
                <a:spcPct val="90000"/>
              </a:lnSpc>
              <a:defRPr/>
            </a:pPr>
            <a:r>
              <a:rPr lang="en-US" sz="2400" dirty="0">
                <a:solidFill>
                  <a:srgbClr val="66FF66"/>
                </a:solidFill>
              </a:rPr>
              <a:t>    Can accumulate 1-2 liters</a:t>
            </a:r>
            <a:r>
              <a:rPr lang="en-US" sz="2400" dirty="0"/>
              <a:t> </a:t>
            </a:r>
          </a:p>
          <a:p>
            <a:pPr marL="0" indent="0">
              <a:lnSpc>
                <a:spcPct val="90000"/>
              </a:lnSpc>
              <a:defRPr/>
            </a:pPr>
            <a:endParaRPr lang="en-US" sz="2400" dirty="0"/>
          </a:p>
          <a:p>
            <a:pPr marL="0" indent="0">
              <a:lnSpc>
                <a:spcPct val="90000"/>
              </a:lnSpc>
              <a:defRPr/>
            </a:pPr>
            <a:r>
              <a:rPr lang="en-US" sz="2400" dirty="0">
                <a:solidFill>
                  <a:srgbClr val="FF0000"/>
                </a:solidFill>
              </a:rPr>
              <a:t>Rapid fluid accumulation</a:t>
            </a:r>
          </a:p>
          <a:p>
            <a:pPr marL="0" indent="0">
              <a:lnSpc>
                <a:spcPct val="90000"/>
              </a:lnSpc>
              <a:defRPr/>
            </a:pPr>
            <a:r>
              <a:rPr lang="en-US" sz="2400" dirty="0">
                <a:solidFill>
                  <a:srgbClr val="FF0000"/>
                </a:solidFill>
              </a:rPr>
              <a:t>     Cannot accommodate volume </a:t>
            </a:r>
          </a:p>
          <a:p>
            <a:pPr marL="0" indent="0">
              <a:lnSpc>
                <a:spcPct val="90000"/>
              </a:lnSpc>
              <a:defRPr/>
            </a:pPr>
            <a:r>
              <a:rPr lang="en-US" sz="2400" dirty="0">
                <a:solidFill>
                  <a:srgbClr val="FF0000"/>
                </a:solidFill>
              </a:rPr>
              <a:t>     Pericardial pressure rises rapidly  </a:t>
            </a:r>
          </a:p>
          <a:p>
            <a:pPr marL="0" indent="0">
              <a:lnSpc>
                <a:spcPct val="90000"/>
              </a:lnSpc>
              <a:defRPr/>
            </a:pPr>
            <a:r>
              <a:rPr lang="en-US" sz="2400" dirty="0">
                <a:solidFill>
                  <a:srgbClr val="FF0000"/>
                </a:solidFill>
              </a:rPr>
              <a:t>     50-100 cc’s marked </a:t>
            </a:r>
            <a:r>
              <a:rPr lang="en-US" sz="2400" dirty="0" smtClean="0">
                <a:solidFill>
                  <a:srgbClr val="FF0000"/>
                </a:solidFill>
              </a:rPr>
              <a:t>increase </a:t>
            </a:r>
            <a:r>
              <a:rPr lang="en-US" sz="2400" dirty="0">
                <a:solidFill>
                  <a:srgbClr val="FF0000"/>
                </a:solidFill>
              </a:rPr>
              <a:t>in 	pressure</a:t>
            </a:r>
          </a:p>
        </p:txBody>
      </p:sp>
      <p:sp>
        <p:nvSpPr>
          <p:cNvPr id="55301" name="Rectangle 5"/>
          <p:cNvSpPr>
            <a:spLocks noChangeArrowheads="1"/>
          </p:cNvSpPr>
          <p:nvPr/>
        </p:nvSpPr>
        <p:spPr bwMode="auto">
          <a:xfrm>
            <a:off x="0" y="1698625"/>
            <a:ext cx="18415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l"/>
            <a:endParaRPr lang="en-US" sz="1800" i="0">
              <a:solidFill>
                <a:srgbClr val="FFFFFF"/>
              </a:solidFill>
            </a:endParaRPr>
          </a:p>
        </p:txBody>
      </p:sp>
      <p:graphicFrame>
        <p:nvGraphicFramePr>
          <p:cNvPr id="55302" name="Object 6"/>
          <p:cNvGraphicFramePr>
            <a:graphicFrameLocks noChangeAspect="1"/>
          </p:cNvGraphicFramePr>
          <p:nvPr>
            <p:extLst>
              <p:ext uri="{D42A27DB-BD31-4B8C-83A1-F6EECF244321}">
                <p14:modId xmlns:p14="http://schemas.microsoft.com/office/powerpoint/2010/main" xmlns="" val="804483404"/>
              </p:ext>
            </p:extLst>
          </p:nvPr>
        </p:nvGraphicFramePr>
        <p:xfrm>
          <a:off x="5457178" y="1882775"/>
          <a:ext cx="4800600" cy="3071813"/>
        </p:xfrm>
        <a:graphic>
          <a:graphicData uri="http://schemas.openxmlformats.org/presentationml/2006/ole">
            <p:oleObj spid="_x0000_s55339" name="Picture" r:id="rId3" imgW="4296156" imgH="3095244" progId="Word.Picture.8">
              <p:embed/>
            </p:oleObj>
          </a:graphicData>
        </a:graphic>
      </p:graphicFrame>
      <p:pic>
        <p:nvPicPr>
          <p:cNvPr id="55314" name="Picture 18"/>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330" t="20486" r="47030" b="42795"/>
          <a:stretch/>
        </p:blipFill>
        <p:spPr bwMode="auto">
          <a:xfrm>
            <a:off x="-17175" y="762000"/>
            <a:ext cx="10304175"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71525" y="2130425"/>
            <a:ext cx="8743950" cy="1470025"/>
          </a:xfrm>
        </p:spPr>
        <p:txBody>
          <a:bodyPr/>
          <a:lstStyle/>
          <a:p>
            <a:pPr>
              <a:defRPr/>
            </a:pPr>
            <a:r>
              <a:rPr lang="en-US" dirty="0" smtClean="0"/>
              <a:t>Hints for </a:t>
            </a:r>
            <a:r>
              <a:rPr lang="en-US" dirty="0" err="1" smtClean="0"/>
              <a:t>Powerpoint</a:t>
            </a:r>
            <a:endParaRPr lang="en-US" dirty="0"/>
          </a:p>
        </p:txBody>
      </p:sp>
      <p:sp>
        <p:nvSpPr>
          <p:cNvPr id="6" name="Subtitle 5"/>
          <p:cNvSpPr>
            <a:spLocks noGrp="1"/>
          </p:cNvSpPr>
          <p:nvPr>
            <p:ph type="subTitle" idx="1"/>
          </p:nvPr>
        </p:nvSpPr>
        <p:spPr/>
        <p:txBody>
          <a:bodyPr/>
          <a:lstStyle/>
          <a:p>
            <a:pPr>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a:t>Slides</a:t>
            </a:r>
          </a:p>
        </p:txBody>
      </p:sp>
      <p:sp>
        <p:nvSpPr>
          <p:cNvPr id="9219" name="Rectangle 3"/>
          <p:cNvSpPr>
            <a:spLocks noGrp="1" noChangeArrowheads="1"/>
          </p:cNvSpPr>
          <p:nvPr>
            <p:ph type="body" idx="1"/>
          </p:nvPr>
        </p:nvSpPr>
        <p:spPr/>
        <p:txBody>
          <a:bodyPr/>
          <a:lstStyle/>
          <a:p>
            <a:pPr>
              <a:defRPr/>
            </a:pPr>
            <a:r>
              <a:rPr lang="en-US" dirty="0"/>
              <a:t>PowerPoint is a great tool – but it isn’t the point of the presentation</a:t>
            </a:r>
          </a:p>
          <a:p>
            <a:pPr>
              <a:defRPr/>
            </a:pPr>
            <a:endParaRPr lang="en-US" dirty="0"/>
          </a:p>
          <a:p>
            <a:pPr>
              <a:defRPr/>
            </a:pPr>
            <a:endParaRPr lang="en-US" dirty="0">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Slides</a:t>
            </a:r>
          </a:p>
        </p:txBody>
      </p:sp>
      <p:sp>
        <p:nvSpPr>
          <p:cNvPr id="24579" name="Rectangle 3"/>
          <p:cNvSpPr>
            <a:spLocks noGrp="1" noChangeArrowheads="1"/>
          </p:cNvSpPr>
          <p:nvPr>
            <p:ph type="body" idx="1"/>
          </p:nvPr>
        </p:nvSpPr>
        <p:spPr/>
        <p:txBody>
          <a:bodyPr/>
          <a:lstStyle/>
          <a:p>
            <a:pPr>
              <a:spcBef>
                <a:spcPct val="0"/>
              </a:spcBef>
              <a:defRPr/>
            </a:pPr>
            <a:r>
              <a:rPr lang="en-US" dirty="0">
                <a:solidFill>
                  <a:schemeClr val="bg2">
                    <a:lumMod val="75000"/>
                  </a:schemeClr>
                </a:solidFill>
              </a:rPr>
              <a:t>PowerPoint is a great tool – but it isn’t the point of the presentation</a:t>
            </a:r>
          </a:p>
          <a:p>
            <a:pPr>
              <a:spcBef>
                <a:spcPct val="0"/>
              </a:spcBef>
              <a:defRPr/>
            </a:pPr>
            <a:endParaRPr lang="en-US" dirty="0">
              <a:solidFill>
                <a:schemeClr val="accent2"/>
              </a:solidFill>
            </a:endParaRPr>
          </a:p>
          <a:p>
            <a:pPr>
              <a:defRPr/>
            </a:pPr>
            <a:r>
              <a:rPr lang="en-US" dirty="0">
                <a:solidFill>
                  <a:srgbClr val="FFFF00"/>
                </a:solidFill>
              </a:rPr>
              <a:t>The audience will read your slide instead of listening to you</a:t>
            </a:r>
          </a:p>
          <a:p>
            <a:pPr>
              <a:defRPr/>
            </a:pPr>
            <a:endParaRPr lang="en-US" dirty="0">
              <a:solidFill>
                <a:srgbClr val="FFFF00"/>
              </a:solidFill>
            </a:endParaRPr>
          </a:p>
          <a:p>
            <a:pPr>
              <a:defRPr/>
            </a:pPr>
            <a:endParaRPr lang="en-US" dirty="0">
              <a:solidFill>
                <a:schemeClr val="accent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a:t>Slides</a:t>
            </a:r>
          </a:p>
        </p:txBody>
      </p:sp>
      <p:sp>
        <p:nvSpPr>
          <p:cNvPr id="25603" name="Rectangle 3"/>
          <p:cNvSpPr>
            <a:spLocks noGrp="1" noChangeArrowheads="1"/>
          </p:cNvSpPr>
          <p:nvPr>
            <p:ph type="body" idx="1"/>
          </p:nvPr>
        </p:nvSpPr>
        <p:spPr/>
        <p:txBody>
          <a:bodyPr/>
          <a:lstStyle/>
          <a:p>
            <a:pPr>
              <a:spcBef>
                <a:spcPct val="0"/>
              </a:spcBef>
              <a:defRPr/>
            </a:pPr>
            <a:r>
              <a:rPr lang="en-US" dirty="0">
                <a:solidFill>
                  <a:schemeClr val="bg2">
                    <a:lumMod val="75000"/>
                  </a:schemeClr>
                </a:solidFill>
              </a:rPr>
              <a:t>PowerPoint is a great tool – but it isn’t the point of the presentation</a:t>
            </a:r>
          </a:p>
          <a:p>
            <a:pPr>
              <a:spcBef>
                <a:spcPct val="0"/>
              </a:spcBef>
              <a:defRPr/>
            </a:pPr>
            <a:endParaRPr lang="en-US" dirty="0">
              <a:solidFill>
                <a:schemeClr val="bg2">
                  <a:lumMod val="75000"/>
                </a:schemeClr>
              </a:solidFill>
            </a:endParaRPr>
          </a:p>
          <a:p>
            <a:pPr>
              <a:defRPr/>
            </a:pPr>
            <a:r>
              <a:rPr lang="en-US" dirty="0">
                <a:solidFill>
                  <a:schemeClr val="bg2">
                    <a:lumMod val="75000"/>
                  </a:schemeClr>
                </a:solidFill>
              </a:rPr>
              <a:t>The audience will read your slide instead of listening to you</a:t>
            </a:r>
          </a:p>
          <a:p>
            <a:pPr>
              <a:defRPr/>
            </a:pPr>
            <a:endParaRPr lang="en-US" dirty="0">
              <a:solidFill>
                <a:schemeClr val="accent2"/>
              </a:solidFill>
            </a:endParaRPr>
          </a:p>
          <a:p>
            <a:pPr>
              <a:defRPr/>
            </a:pPr>
            <a:r>
              <a:rPr lang="en-US" dirty="0"/>
              <a:t>Use font, pictures, custom animation, etc. with visual appeal, but don’t go overboard</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2000" fill="hold"/>
                                        <p:tgtEl>
                                          <p:spTgt spid="25603">
                                            <p:txEl>
                                              <p:pRg st="4" end="4"/>
                                            </p:txEl>
                                          </p:spTgt>
                                        </p:tgtEl>
                                        <p:attrNameLst>
                                          <p:attrName>r</p:attrName>
                                        </p:attrNameLst>
                                      </p:cBhvr>
                                    </p:animRot>
                                  </p:childTnLst>
                                </p:cTn>
                              </p:par>
                              <p:par>
                                <p:cTn id="7" presetID="3" presetClass="emph" presetSubtype="2" fill="hold" nodeType="withEffect">
                                  <p:stCondLst>
                                    <p:cond delay="0"/>
                                  </p:stCondLst>
                                  <p:childTnLst>
                                    <p:animClr clrSpc="rgb" dir="cw">
                                      <p:cBhvr override="childStyle">
                                        <p:cTn id="8" dur="2000" fill="hold"/>
                                        <p:tgtEl>
                                          <p:spTgt spid="25603">
                                            <p:txEl>
                                              <p:pRg st="4" end="4"/>
                                            </p:txEl>
                                          </p:spTgt>
                                        </p:tgtEl>
                                        <p:attrNameLst>
                                          <p:attrName>style.color</p:attrName>
                                        </p:attrNameLst>
                                      </p:cBhvr>
                                      <p:to>
                                        <a:srgbClr val="00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eaLnBrk="1" hangingPunct="1">
              <a:defRPr/>
            </a:pPr>
            <a:r>
              <a:rPr lang="en-US" smtClean="0"/>
              <a:t>Powerpoint Slides: Pitfalls</a:t>
            </a:r>
          </a:p>
        </p:txBody>
      </p:sp>
      <p:sp>
        <p:nvSpPr>
          <p:cNvPr id="618499" name="Rectangle 3"/>
          <p:cNvSpPr>
            <a:spLocks noGrp="1" noChangeArrowheads="1"/>
          </p:cNvSpPr>
          <p:nvPr>
            <p:ph type="body" idx="1"/>
          </p:nvPr>
        </p:nvSpPr>
        <p:spPr>
          <a:xfrm>
            <a:off x="304800" y="1524000"/>
            <a:ext cx="9677400" cy="4114800"/>
          </a:xfrm>
        </p:spPr>
        <p:txBody>
          <a:bodyPr/>
          <a:lstStyle/>
          <a:p>
            <a:pPr marL="609600" indent="-609600" eaLnBrk="1" hangingPunct="1">
              <a:lnSpc>
                <a:spcPct val="120000"/>
              </a:lnSpc>
              <a:spcBef>
                <a:spcPct val="35000"/>
              </a:spcBef>
              <a:defRPr/>
            </a:pPr>
            <a:r>
              <a:rPr lang="en-US" dirty="0" smtClean="0"/>
              <a:t>Avoid the obstipated slide</a:t>
            </a:r>
          </a:p>
          <a:p>
            <a:pPr marL="1009650" lvl="1" indent="-609600" eaLnBrk="1" hangingPunct="1">
              <a:spcBef>
                <a:spcPts val="0"/>
              </a:spcBef>
              <a:defRPr/>
            </a:pPr>
            <a:r>
              <a:rPr lang="en-US" dirty="0" smtClean="0"/>
              <a:t>No more than two graphs on a slide  </a:t>
            </a:r>
          </a:p>
          <a:p>
            <a:pPr marL="609600" indent="-609600" eaLnBrk="1" hangingPunct="1">
              <a:lnSpc>
                <a:spcPct val="120000"/>
              </a:lnSpc>
              <a:spcBef>
                <a:spcPct val="35000"/>
              </a:spcBef>
              <a:defRPr/>
            </a:pPr>
            <a:r>
              <a:rPr lang="en-US" dirty="0" smtClean="0"/>
              <a:t>Avoid simply reading the slide </a:t>
            </a:r>
          </a:p>
          <a:p>
            <a:pPr marL="609600" indent="-609600" eaLnBrk="1" hangingPunct="1">
              <a:spcBef>
                <a:spcPct val="35000"/>
              </a:spcBef>
              <a:defRPr/>
            </a:pPr>
            <a:r>
              <a:rPr lang="en-US" dirty="0" smtClean="0"/>
              <a:t>Avoid "Laser Light Shows”</a:t>
            </a:r>
          </a:p>
          <a:p>
            <a:pPr marL="1009650" lvl="1" indent="-609600" eaLnBrk="1" hangingPunct="1">
              <a:spcBef>
                <a:spcPts val="0"/>
              </a:spcBef>
              <a:defRPr/>
            </a:pPr>
            <a:r>
              <a:rPr lang="en-US" dirty="0" smtClean="0"/>
              <a:t>Mouse pointer if large venue, &gt;1 screen</a:t>
            </a:r>
          </a:p>
          <a:p>
            <a:pPr marL="609600" indent="-609600" eaLnBrk="1" hangingPunct="1">
              <a:lnSpc>
                <a:spcPct val="120000"/>
              </a:lnSpc>
              <a:spcBef>
                <a:spcPct val="35000"/>
              </a:spcBef>
              <a:defRPr/>
            </a:pPr>
            <a:r>
              <a:rPr lang="en-US" dirty="0" smtClean="0"/>
              <a:t>Backup, backup, backup!</a:t>
            </a:r>
          </a:p>
          <a:p>
            <a:pPr marL="990600" lvl="1" indent="-533400" eaLnBrk="1" hangingPunct="1">
              <a:spcBef>
                <a:spcPts val="0"/>
              </a:spcBef>
              <a:buFontTx/>
              <a:buChar char="•"/>
              <a:defRPr/>
            </a:pPr>
            <a:r>
              <a:rPr lang="en-US" dirty="0" smtClean="0"/>
              <a:t>On computer, email to yourself, CD/Zip/USB</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pPr>
              <a:defRPr/>
            </a:pPr>
            <a:r>
              <a:rPr lang="en-US" dirty="0" smtClean="0"/>
              <a:t>Some </a:t>
            </a:r>
            <a:r>
              <a:rPr lang="en-US" dirty="0" err="1" smtClean="0"/>
              <a:t>Powerpoint</a:t>
            </a:r>
            <a:r>
              <a:rPr lang="en-US" dirty="0" smtClean="0"/>
              <a:t> Specifics </a:t>
            </a:r>
            <a:br>
              <a:rPr lang="en-US" dirty="0" smtClean="0"/>
            </a:br>
            <a:r>
              <a:rPr lang="en-US" dirty="0" smtClean="0"/>
              <a:t>and Examples</a:t>
            </a:r>
            <a:endParaRPr lang="en-US" dirty="0"/>
          </a:p>
        </p:txBody>
      </p:sp>
      <p:sp>
        <p:nvSpPr>
          <p:cNvPr id="4" name="Subtitle 3"/>
          <p:cNvSpPr>
            <a:spLocks noGrp="1"/>
          </p:cNvSpPr>
          <p:nvPr>
            <p:ph type="subTitle" idx="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p:txBody>
          <a:bodyPr/>
          <a:lstStyle/>
          <a:p>
            <a:pPr eaLnBrk="1" hangingPunct="1">
              <a:defRPr/>
            </a:pPr>
            <a:r>
              <a:rPr lang="en-US" dirty="0" err="1" smtClean="0"/>
              <a:t>Powerpoint</a:t>
            </a:r>
            <a:r>
              <a:rPr lang="en-US" dirty="0" smtClean="0"/>
              <a:t> Outline</a:t>
            </a:r>
          </a:p>
        </p:txBody>
      </p:sp>
      <p:sp>
        <p:nvSpPr>
          <p:cNvPr id="675843" name="Rectangle 3"/>
          <p:cNvSpPr>
            <a:spLocks noGrp="1" noChangeArrowheads="1"/>
          </p:cNvSpPr>
          <p:nvPr>
            <p:ph type="body" idx="1"/>
          </p:nvPr>
        </p:nvSpPr>
        <p:spPr>
          <a:xfrm>
            <a:off x="304800" y="1447800"/>
            <a:ext cx="9677400" cy="4114800"/>
          </a:xfrm>
        </p:spPr>
        <p:txBody>
          <a:bodyPr/>
          <a:lstStyle/>
          <a:p>
            <a:pPr eaLnBrk="1" hangingPunct="1">
              <a:defRPr/>
            </a:pPr>
            <a:r>
              <a:rPr lang="en-US" b="1" dirty="0" smtClean="0">
                <a:solidFill>
                  <a:schemeClr val="accent1"/>
                </a:solidFill>
              </a:rPr>
              <a:t>Tell them you are going to tell them, tell them, and tell them you told them</a:t>
            </a:r>
          </a:p>
          <a:p>
            <a:pPr eaLnBrk="1" hangingPunct="1">
              <a:defRPr/>
            </a:pPr>
            <a:r>
              <a:rPr lang="en-US" dirty="0">
                <a:solidFill>
                  <a:schemeClr val="accent1"/>
                </a:solidFill>
              </a:rPr>
              <a:t>Hints for good presentations</a:t>
            </a:r>
          </a:p>
          <a:p>
            <a:pPr eaLnBrk="1" hangingPunct="1">
              <a:defRPr/>
            </a:pPr>
            <a:r>
              <a:rPr lang="en-US" dirty="0" err="1" smtClean="0">
                <a:solidFill>
                  <a:schemeClr val="accent1"/>
                </a:solidFill>
              </a:rPr>
              <a:t>Slidemaking</a:t>
            </a:r>
            <a:r>
              <a:rPr lang="en-US" dirty="0" smtClean="0">
                <a:solidFill>
                  <a:schemeClr val="accent1"/>
                </a:solidFill>
              </a:rPr>
              <a:t> rules</a:t>
            </a:r>
          </a:p>
          <a:p>
            <a:pPr eaLnBrk="1" hangingPunct="1">
              <a:defRPr/>
            </a:pPr>
            <a:r>
              <a:rPr lang="en-US" dirty="0" smtClean="0">
                <a:solidFill>
                  <a:schemeClr val="accent1"/>
                </a:solidFill>
              </a:rPr>
              <a:t>Choosing slide parameters</a:t>
            </a:r>
          </a:p>
          <a:p>
            <a:pPr eaLnBrk="1" hangingPunct="1">
              <a:defRPr/>
            </a:pPr>
            <a:r>
              <a:rPr lang="en-US" dirty="0"/>
              <a:t>Tables, Graphs, Pictures</a:t>
            </a:r>
          </a:p>
          <a:p>
            <a:pPr eaLnBrk="1" hangingPunct="1">
              <a:defRPr/>
            </a:pPr>
            <a:endParaRPr lang="en-US" dirty="0" smtClean="0">
              <a:solidFill>
                <a:schemeClr val="accent1"/>
              </a:solidFill>
            </a:endParaRPr>
          </a:p>
          <a:p>
            <a:pPr eaLnBrk="1" hangingPunct="1">
              <a:defRPr/>
            </a:pPr>
            <a:r>
              <a:rPr lang="en-US" dirty="0" smtClean="0">
                <a:solidFill>
                  <a:schemeClr val="accent1"/>
                </a:solidFill>
              </a:rPr>
              <a:t>Think HAIKU!</a:t>
            </a:r>
          </a:p>
        </p:txBody>
      </p:sp>
    </p:spTree>
    <p:extLst>
      <p:ext uri="{BB962C8B-B14F-4D97-AF65-F5344CB8AC3E}">
        <p14:creationId xmlns:p14="http://schemas.microsoft.com/office/powerpoint/2010/main" xmlns="" val="178841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Presentation Skills</a:t>
            </a:r>
          </a:p>
        </p:txBody>
      </p:sp>
      <p:sp>
        <p:nvSpPr>
          <p:cNvPr id="3" name="Content Placeholder 2"/>
          <p:cNvSpPr>
            <a:spLocks noGrp="1"/>
          </p:cNvSpPr>
          <p:nvPr>
            <p:ph idx="1"/>
          </p:nvPr>
        </p:nvSpPr>
        <p:spPr>
          <a:xfrm>
            <a:off x="342900" y="1371600"/>
            <a:ext cx="9677400" cy="4114800"/>
          </a:xfrm>
        </p:spPr>
        <p:txBody>
          <a:bodyPr/>
          <a:lstStyle/>
          <a:p>
            <a:pPr eaLnBrk="1" hangingPunct="1">
              <a:spcBef>
                <a:spcPts val="1800"/>
              </a:spcBef>
              <a:defRPr/>
            </a:pPr>
            <a:r>
              <a:rPr lang="en-US" dirty="0" smtClean="0"/>
              <a:t>Know your audience</a:t>
            </a:r>
          </a:p>
          <a:p>
            <a:pPr lvl="1" eaLnBrk="1" hangingPunct="1">
              <a:spcBef>
                <a:spcPts val="1800"/>
              </a:spcBef>
              <a:defRPr/>
            </a:pPr>
            <a:r>
              <a:rPr lang="en-US" dirty="0" smtClean="0"/>
              <a:t>Ask beforehand</a:t>
            </a:r>
          </a:p>
          <a:p>
            <a:pPr lvl="1" eaLnBrk="1" hangingPunct="1">
              <a:spcBef>
                <a:spcPts val="1800"/>
              </a:spcBef>
              <a:defRPr/>
            </a:pPr>
            <a:r>
              <a:rPr lang="en-US" dirty="0" smtClean="0"/>
              <a:t>Tailor to level and interest</a:t>
            </a:r>
          </a:p>
          <a:p>
            <a:pPr lvl="2" eaLnBrk="1" hangingPunct="1">
              <a:spcBef>
                <a:spcPts val="1800"/>
              </a:spcBef>
              <a:defRPr/>
            </a:pPr>
            <a:r>
              <a:rPr lang="en-US" dirty="0" smtClean="0"/>
              <a:t>Experts – Heavy on data</a:t>
            </a:r>
          </a:p>
          <a:p>
            <a:pPr lvl="2" eaLnBrk="1" hangingPunct="1">
              <a:spcBef>
                <a:spcPts val="1800"/>
              </a:spcBef>
              <a:defRPr/>
            </a:pPr>
            <a:r>
              <a:rPr lang="en-US" dirty="0" smtClean="0"/>
              <a:t>Not so expert – “What do I need to know”</a:t>
            </a:r>
          </a:p>
          <a:p>
            <a:pPr lvl="2" eaLnBrk="1" hangingPunct="1">
              <a:spcBef>
                <a:spcPts val="1800"/>
              </a:spcBef>
              <a:defRPr/>
            </a:pPr>
            <a:r>
              <a:rPr lang="en-US" dirty="0" smtClean="0"/>
              <a:t> Q: “So…when do we use this?”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lstStyle/>
          <a:p>
            <a:pPr eaLnBrk="1" hangingPunct="1">
              <a:defRPr/>
            </a:pPr>
            <a:r>
              <a:rPr lang="en-US" smtClean="0"/>
              <a:t>The Major Point of the Talk</a:t>
            </a:r>
          </a:p>
        </p:txBody>
      </p:sp>
      <p:sp>
        <p:nvSpPr>
          <p:cNvPr id="2" name="Content Placeholder 1"/>
          <p:cNvSpPr>
            <a:spLocks noGrp="1"/>
          </p:cNvSpPr>
          <p:nvPr>
            <p:ph idx="1"/>
          </p:nvPr>
        </p:nvSpPr>
        <p:spPr/>
        <p:txBody>
          <a:bodyPr/>
          <a:lstStyle/>
          <a:p>
            <a:pPr>
              <a:defRPr/>
            </a:pPr>
            <a:endParaRPr lang="en-US" dirty="0" smtClean="0"/>
          </a:p>
          <a:p>
            <a:pPr>
              <a:defRPr/>
            </a:pPr>
            <a:endParaRPr lang="en-US" dirty="0"/>
          </a:p>
          <a:p>
            <a:pPr>
              <a:defRPr/>
            </a:pPr>
            <a:r>
              <a:rPr lang="en-US" sz="5400" b="1" dirty="0" smtClean="0"/>
              <a:t>Chest pain is bad</a:t>
            </a:r>
            <a:endParaRPr lang="en-US" sz="54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8" name="Rectangle 8"/>
          <p:cNvSpPr>
            <a:spLocks noGrp="1" noChangeArrowheads="1"/>
          </p:cNvSpPr>
          <p:nvPr>
            <p:ph type="title"/>
          </p:nvPr>
        </p:nvSpPr>
        <p:spPr/>
        <p:txBody>
          <a:bodyPr/>
          <a:lstStyle/>
          <a:p>
            <a:pPr algn="l" eaLnBrk="1" hangingPunct="1">
              <a:defRPr/>
            </a:pPr>
            <a:r>
              <a:rPr lang="en-US" smtClean="0"/>
              <a:t>Pictures</a:t>
            </a:r>
          </a:p>
        </p:txBody>
      </p:sp>
      <p:sp>
        <p:nvSpPr>
          <p:cNvPr id="670729" name="Rectangle 9"/>
          <p:cNvSpPr>
            <a:spLocks noGrp="1" noChangeArrowheads="1"/>
          </p:cNvSpPr>
          <p:nvPr>
            <p:ph type="body" sz="half" idx="1"/>
          </p:nvPr>
        </p:nvSpPr>
        <p:spPr>
          <a:xfrm>
            <a:off x="304800" y="1665288"/>
            <a:ext cx="4762500" cy="4114800"/>
          </a:xfrm>
        </p:spPr>
        <p:txBody>
          <a:bodyPr/>
          <a:lstStyle/>
          <a:p>
            <a:pPr eaLnBrk="1" hangingPunct="1">
              <a:defRPr/>
            </a:pPr>
            <a:r>
              <a:rPr lang="en-US" sz="3200" smtClean="0"/>
              <a:t>Please, please make a point</a:t>
            </a:r>
          </a:p>
          <a:p>
            <a:pPr eaLnBrk="1" hangingPunct="1">
              <a:defRPr/>
            </a:pPr>
            <a:r>
              <a:rPr lang="en-US" sz="3200" smtClean="0"/>
              <a:t>Perhaps only you care about your kids/dog/moose pic</a:t>
            </a:r>
          </a:p>
        </p:txBody>
      </p:sp>
      <p:pic>
        <p:nvPicPr>
          <p:cNvPr id="670724" name="Picture 4" descr="IMG_299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76500" y="533400"/>
            <a:ext cx="4460875" cy="59483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0731" name="Picture 11" descr="IMG_375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72100" y="457200"/>
            <a:ext cx="4514850" cy="6019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4"/>
          <p:cNvGrpSpPr>
            <a:grpSpLocks/>
          </p:cNvGrpSpPr>
          <p:nvPr/>
        </p:nvGrpSpPr>
        <p:grpSpPr bwMode="auto">
          <a:xfrm>
            <a:off x="4940300" y="838200"/>
            <a:ext cx="5211763" cy="5314950"/>
            <a:chOff x="3112" y="528"/>
            <a:chExt cx="3283" cy="3348"/>
          </a:xfrm>
        </p:grpSpPr>
        <p:sp>
          <p:nvSpPr>
            <p:cNvPr id="670732" name="Text Box 12"/>
            <p:cNvSpPr txBox="1">
              <a:spLocks noChangeArrowheads="1"/>
            </p:cNvSpPr>
            <p:nvPr/>
          </p:nvSpPr>
          <p:spPr bwMode="auto">
            <a:xfrm>
              <a:off x="4146" y="528"/>
              <a:ext cx="1409" cy="407"/>
            </a:xfrm>
            <a:prstGeom prst="rect">
              <a:avLst/>
            </a:prstGeom>
            <a:noFill/>
            <a:ln w="9525" algn="ctr">
              <a:noFill/>
              <a:miter lim="800000"/>
              <a:headEnd/>
              <a:tailEnd/>
            </a:ln>
            <a:effectLst/>
          </p:spPr>
          <p:txBody>
            <a:bodyPr wrap="none">
              <a:spAutoFit/>
            </a:bodyPr>
            <a:lstStyle/>
            <a:p>
              <a:pPr>
                <a:defRPr/>
              </a:pPr>
              <a:r>
                <a:rPr lang="en-US" sz="3600">
                  <a:effectLst>
                    <a:outerShdw blurRad="38100" dist="38100" dir="2700000" algn="tl">
                      <a:srgbClr val="000000"/>
                    </a:outerShdw>
                  </a:effectLst>
                </a:rPr>
                <a:t>Are you…</a:t>
              </a:r>
            </a:p>
          </p:txBody>
        </p:sp>
        <p:sp>
          <p:nvSpPr>
            <p:cNvPr id="670733" name="Text Box 13"/>
            <p:cNvSpPr txBox="1">
              <a:spLocks noChangeArrowheads="1"/>
            </p:cNvSpPr>
            <p:nvPr/>
          </p:nvSpPr>
          <p:spPr bwMode="auto">
            <a:xfrm>
              <a:off x="3112" y="3120"/>
              <a:ext cx="3283" cy="756"/>
            </a:xfrm>
            <a:prstGeom prst="rect">
              <a:avLst/>
            </a:prstGeom>
            <a:noFill/>
            <a:ln w="9525" algn="ctr">
              <a:noFill/>
              <a:miter lim="800000"/>
              <a:headEnd/>
              <a:tailEnd/>
            </a:ln>
            <a:effectLst/>
          </p:spPr>
          <p:txBody>
            <a:bodyPr wrap="none">
              <a:spAutoFit/>
            </a:bodyPr>
            <a:lstStyle/>
            <a:p>
              <a:pPr>
                <a:defRPr/>
              </a:pPr>
              <a:r>
                <a:rPr lang="en-US" sz="3600">
                  <a:effectLst>
                    <a:outerShdw blurRad="38100" dist="38100" dir="2700000" algn="tl">
                      <a:srgbClr val="000000"/>
                    </a:outerShdw>
                  </a:effectLst>
                </a:rPr>
                <a:t>sitting on the opportunity</a:t>
              </a:r>
            </a:p>
            <a:p>
              <a:pPr>
                <a:defRPr/>
              </a:pPr>
              <a:r>
                <a:rPr lang="en-US" sz="3600">
                  <a:effectLst>
                    <a:outerShdw blurRad="38100" dist="38100" dir="2700000" algn="tl">
                      <a:srgbClr val="000000"/>
                    </a:outerShdw>
                  </a:effectLst>
                </a:rPr>
                <a:t>to treat cholesterol?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0 0.0  L 0.25 0.0  E" pathEditMode="relative" ptsTypes="">
                                      <p:cBhvr>
                                        <p:cTn id="6" dur="2000" fill="hold"/>
                                        <p:tgtEl>
                                          <p:spTgt spid="670724"/>
                                        </p:tgtEl>
                                        <p:attrNameLst>
                                          <p:attrName>ppt_x</p:attrName>
                                          <p:attrName>ppt_y</p:attrName>
                                        </p:attrNameLst>
                                      </p:cBhvr>
                                    </p:animMotion>
                                  </p:childTnLst>
                                </p:cTn>
                              </p:par>
                            </p:childTnLst>
                          </p:cTn>
                        </p:par>
                        <p:par>
                          <p:cTn id="7" fill="hold" nodeType="afterGroup">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670728"/>
                                        </p:tgtEl>
                                        <p:attrNameLst>
                                          <p:attrName>style.visibility</p:attrName>
                                        </p:attrNameLst>
                                      </p:cBhvr>
                                      <p:to>
                                        <p:strVal val="visible"/>
                                      </p:to>
                                    </p:set>
                                    <p:animEffect transition="in" filter="fade">
                                      <p:cBhvr>
                                        <p:cTn id="10" dur="1000"/>
                                        <p:tgtEl>
                                          <p:spTgt spid="670728"/>
                                        </p:tgtEl>
                                      </p:cBhvr>
                                    </p:animEffect>
                                  </p:childTnLst>
                                </p:cTn>
                              </p:par>
                            </p:childTnLst>
                          </p:cTn>
                        </p:par>
                        <p:par>
                          <p:cTn id="11" fill="hold" nodeType="afterGroup">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670729"/>
                                        </p:tgtEl>
                                        <p:attrNameLst>
                                          <p:attrName>style.visibility</p:attrName>
                                        </p:attrNameLst>
                                      </p:cBhvr>
                                      <p:to>
                                        <p:strVal val="visible"/>
                                      </p:to>
                                    </p:set>
                                    <p:animEffect transition="in" filter="fade">
                                      <p:cBhvr>
                                        <p:cTn id="14" dur="1000"/>
                                        <p:tgtEl>
                                          <p:spTgt spid="6707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70731"/>
                                        </p:tgtEl>
                                        <p:attrNameLst>
                                          <p:attrName>style.visibility</p:attrName>
                                        </p:attrNameLst>
                                      </p:cBhvr>
                                      <p:to>
                                        <p:strVal val="visible"/>
                                      </p:to>
                                    </p:set>
                                    <p:animEffect transition="in" filter="fade">
                                      <p:cBhvr>
                                        <p:cTn id="19" dur="1000"/>
                                        <p:tgtEl>
                                          <p:spTgt spid="670731"/>
                                        </p:tgtEl>
                                      </p:cBhvr>
                                    </p:animEffect>
                                  </p:childTnLst>
                                </p:cTn>
                              </p:par>
                            </p:childTnLst>
                          </p:cTn>
                        </p:par>
                        <p:par>
                          <p:cTn id="20" fill="hold" nodeType="afterGroup">
                            <p:stCondLst>
                              <p:cond delay="1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8" grpId="0"/>
      <p:bldP spid="6707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p:txBody>
          <a:bodyPr/>
          <a:lstStyle/>
          <a:p>
            <a:pPr eaLnBrk="1" hangingPunct="1">
              <a:defRPr/>
            </a:pPr>
            <a:r>
              <a:rPr lang="en-US" dirty="0" smtClean="0"/>
              <a:t>Movies</a:t>
            </a:r>
          </a:p>
        </p:txBody>
      </p:sp>
      <p:sp>
        <p:nvSpPr>
          <p:cNvPr id="688131" name="Rectangle 3"/>
          <p:cNvSpPr>
            <a:spLocks noGrp="1" noChangeArrowheads="1"/>
          </p:cNvSpPr>
          <p:nvPr>
            <p:ph type="body" idx="1"/>
          </p:nvPr>
        </p:nvSpPr>
        <p:spPr/>
        <p:txBody>
          <a:bodyPr/>
          <a:lstStyle/>
          <a:p>
            <a:pPr eaLnBrk="1" hangingPunct="1">
              <a:spcBef>
                <a:spcPts val="1800"/>
              </a:spcBef>
              <a:defRPr/>
            </a:pPr>
            <a:r>
              <a:rPr lang="en-US" b="1" dirty="0" smtClean="0">
                <a:solidFill>
                  <a:srgbClr val="FAFD00"/>
                </a:solidFill>
              </a:rPr>
              <a:t>CHECK YOUR MOVIES EVERYTIME!!!</a:t>
            </a:r>
          </a:p>
          <a:p>
            <a:pPr lvl="1" eaLnBrk="1" hangingPunct="1">
              <a:spcBef>
                <a:spcPts val="0"/>
              </a:spcBef>
              <a:defRPr/>
            </a:pPr>
            <a:r>
              <a:rPr lang="en-US" dirty="0" smtClean="0">
                <a:solidFill>
                  <a:srgbClr val="FFFFFF"/>
                </a:solidFill>
              </a:rPr>
              <a:t>Different computers, different projectors</a:t>
            </a:r>
          </a:p>
          <a:p>
            <a:pPr lvl="1" eaLnBrk="1" hangingPunct="1">
              <a:spcBef>
                <a:spcPts val="0"/>
              </a:spcBef>
              <a:defRPr/>
            </a:pPr>
            <a:r>
              <a:rPr lang="en-US" dirty="0" smtClean="0">
                <a:solidFill>
                  <a:srgbClr val="FFFFFF"/>
                </a:solidFill>
              </a:rPr>
              <a:t>Arrive early and check </a:t>
            </a:r>
          </a:p>
          <a:p>
            <a:pPr lvl="1" eaLnBrk="1" hangingPunct="1">
              <a:spcBef>
                <a:spcPts val="0"/>
              </a:spcBef>
              <a:defRPr/>
            </a:pPr>
            <a:r>
              <a:rPr lang="en-US" dirty="0" smtClean="0">
                <a:solidFill>
                  <a:srgbClr val="FFFFFF"/>
                </a:solidFill>
              </a:rPr>
              <a:t>Changing resolution most common solution</a:t>
            </a:r>
          </a:p>
          <a:p>
            <a:pPr eaLnBrk="1" hangingPunct="1">
              <a:spcBef>
                <a:spcPts val="1800"/>
              </a:spcBef>
              <a:defRPr/>
            </a:pPr>
            <a:r>
              <a:rPr lang="en-US" dirty="0" smtClean="0"/>
              <a:t>Use Pack and Play (2007) or Package Presentation for CD (2010)</a:t>
            </a:r>
          </a:p>
          <a:p>
            <a:pPr eaLnBrk="1" hangingPunct="1">
              <a:spcBef>
                <a:spcPts val="1800"/>
              </a:spcBef>
              <a:defRPr/>
            </a:pPr>
            <a:r>
              <a:rPr lang="en-US" dirty="0" smtClean="0"/>
              <a:t>Put slides and movies in the </a:t>
            </a:r>
            <a:r>
              <a:rPr lang="en-US" dirty="0" smtClean="0">
                <a:solidFill>
                  <a:srgbClr val="FAFD00"/>
                </a:solidFill>
              </a:rPr>
              <a:t>same folder</a:t>
            </a:r>
          </a:p>
          <a:p>
            <a:pPr lvl="1" eaLnBrk="1" hangingPunct="1">
              <a:defRPr/>
            </a:pPr>
            <a:r>
              <a:rPr lang="en-US" dirty="0" smtClean="0"/>
              <a:t>No subfolders!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p:txBody>
          <a:bodyPr/>
          <a:lstStyle/>
          <a:p>
            <a:pPr eaLnBrk="1" hangingPunct="1">
              <a:defRPr/>
            </a:pPr>
            <a:r>
              <a:rPr lang="en-US" smtClean="0"/>
              <a:t>Tables</a:t>
            </a:r>
          </a:p>
        </p:txBody>
      </p:sp>
      <p:sp>
        <p:nvSpPr>
          <p:cNvPr id="658435" name="Rectangle 3"/>
          <p:cNvSpPr>
            <a:spLocks noGrp="1" noChangeArrowheads="1"/>
          </p:cNvSpPr>
          <p:nvPr>
            <p:ph type="body" idx="1"/>
          </p:nvPr>
        </p:nvSpPr>
        <p:spPr/>
        <p:txBody>
          <a:bodyPr/>
          <a:lstStyle/>
          <a:p>
            <a:pPr eaLnBrk="1" hangingPunct="1">
              <a:defRPr/>
            </a:pPr>
            <a:r>
              <a:rPr lang="en-US" smtClean="0"/>
              <a:t>BEWARE… “This is a busy slide, buuuuut…”</a:t>
            </a:r>
          </a:p>
          <a:p>
            <a:pPr eaLnBrk="1" hangingPunct="1">
              <a:defRPr/>
            </a:pPr>
            <a:endParaRPr lang="en-US" smtClean="0"/>
          </a:p>
          <a:p>
            <a:pPr eaLnBrk="1" hangingPunct="1">
              <a:defRPr/>
            </a:pPr>
            <a:r>
              <a:rPr lang="en-US" smtClean="0"/>
              <a:t>Make sure point is clear (colors, bold, etc.)</a:t>
            </a:r>
          </a:p>
          <a:p>
            <a:pPr eaLnBrk="1" hangingPunct="1">
              <a:defRPr/>
            </a:pPr>
            <a:endParaRPr lang="en-US" smtClean="0"/>
          </a:p>
          <a:p>
            <a:pPr eaLnBrk="1" hangingPunct="1">
              <a:defRPr/>
            </a:pPr>
            <a:r>
              <a:rPr lang="en-US" smtClean="0"/>
              <a:t>Can use background to highlight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ChangeArrowheads="1"/>
          </p:cNvSpPr>
          <p:nvPr/>
        </p:nvSpPr>
        <p:spPr bwMode="auto">
          <a:xfrm>
            <a:off x="342900" y="1371600"/>
            <a:ext cx="9677400" cy="4953000"/>
          </a:xfrm>
          <a:prstGeom prst="rect">
            <a:avLst/>
          </a:prstGeom>
          <a:solidFill>
            <a:schemeClr val="accent1"/>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61507" name="Rectangle 3"/>
          <p:cNvSpPr>
            <a:spLocks noGrp="1" noChangeArrowheads="1"/>
          </p:cNvSpPr>
          <p:nvPr>
            <p:ph type="title"/>
          </p:nvPr>
        </p:nvSpPr>
        <p:spPr/>
        <p:txBody>
          <a:bodyPr/>
          <a:lstStyle/>
          <a:p>
            <a:pPr eaLnBrk="1" hangingPunct="1">
              <a:defRPr/>
            </a:pPr>
            <a:r>
              <a:rPr lang="en-US" smtClean="0"/>
              <a:t>Mega Data Slide – CHF Trials</a:t>
            </a:r>
          </a:p>
        </p:txBody>
      </p:sp>
      <p:graphicFrame>
        <p:nvGraphicFramePr>
          <p:cNvPr id="661508" name="Group 4"/>
          <p:cNvGraphicFramePr>
            <a:graphicFrameLocks noGrp="1"/>
          </p:cNvGraphicFramePr>
          <p:nvPr/>
        </p:nvGraphicFramePr>
        <p:xfrm>
          <a:off x="323850" y="1358900"/>
          <a:ext cx="9663114" cy="4968874"/>
        </p:xfrm>
        <a:graphic>
          <a:graphicData uri="http://schemas.openxmlformats.org/drawingml/2006/table">
            <a:tbl>
              <a:tblPr/>
              <a:tblGrid>
                <a:gridCol w="1776413"/>
                <a:gridCol w="1316037"/>
                <a:gridCol w="625475"/>
                <a:gridCol w="355600"/>
                <a:gridCol w="1047750"/>
                <a:gridCol w="857250"/>
                <a:gridCol w="593726"/>
                <a:gridCol w="576263"/>
                <a:gridCol w="417512"/>
                <a:gridCol w="485775"/>
                <a:gridCol w="688975"/>
                <a:gridCol w="465138"/>
                <a:gridCol w="457200"/>
              </a:tblGrid>
              <a:tr h="45725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ACEI Trials</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25400" cap="flat" cmpd="sng" algn="ctr">
                      <a:solidFill>
                        <a:srgbClr val="000000"/>
                      </a:solidFill>
                      <a:prstDash val="solid"/>
                      <a:round/>
                      <a:headEnd type="none" w="med" len="med"/>
                      <a:tailEnd type="none" w="med" len="med"/>
                    </a:lnL>
                    <a:lnR>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Intervention</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Follow Up</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Inclusion Criteria</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Endpoints</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Results Drug</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Placebo</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RR</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NNT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w="127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Average Follow Up (years)</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RRR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25400" cap="flat" cmpd="sng" algn="ctr">
                      <a:solidFill>
                        <a:srgbClr val="000000"/>
                      </a:solidFill>
                      <a:prstDash val="solid"/>
                      <a:round/>
                      <a:headEnd type="none" w="med" len="med"/>
                      <a:tailEnd type="none" w="med" len="med"/>
                    </a:lnL>
                    <a:lnR>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ARR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45725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Times New Roman" pitchFamily="18" charset="0"/>
                        </a:rPr>
                        <a:t>CONSENSUS </a:t>
                      </a:r>
                      <a:r>
                        <a:rPr kumimoji="0" lang="en-US" sz="800" b="0" i="1" u="none" strike="noStrike" cap="none" normalizeH="0" baseline="0" smtClean="0">
                          <a:ln>
                            <a:noFill/>
                          </a:ln>
                          <a:solidFill>
                            <a:schemeClr val="tx1"/>
                          </a:solidFill>
                          <a:effectLst/>
                          <a:latin typeface="Arial" pitchFamily="34" charset="0"/>
                          <a:cs typeface="Times New Roman" pitchFamily="18" charset="0"/>
                        </a:rPr>
                        <a:t>(Cooperative North Scandinavian Enalapril Survival Study)</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Enalapril (2.5 - 40mg) vs. placebo</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Mean 0.5 years</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253</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NYHA IV, cardiomegaly</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Mortality</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36.2%</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52.4%</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0.69</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3.2</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0.5</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31%</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16%</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5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Times New Roman" pitchFamily="18" charset="0"/>
                        </a:rPr>
                        <a:t>V-HeFT II </a:t>
                      </a:r>
                      <a:r>
                        <a:rPr kumimoji="0" lang="en-US" sz="800" b="0" i="1" u="none" strike="noStrike" cap="none" normalizeH="0" baseline="0" smtClean="0">
                          <a:ln>
                            <a:noFill/>
                          </a:ln>
                          <a:solidFill>
                            <a:schemeClr val="tx1"/>
                          </a:solidFill>
                          <a:effectLst/>
                          <a:latin typeface="Arial" pitchFamily="34" charset="0"/>
                          <a:cs typeface="Times New Roman" pitchFamily="18" charset="0"/>
                        </a:rPr>
                        <a:t>(VA Heart Failure Trial)</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Enalapril vs. Hydralazine/ISDN</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2 years</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804</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Mild-moderate CHF on digoxin/diuretics</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Mortality</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14.6%</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18.0%</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0.82</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5.4</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2.5</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18%</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3%</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HF Hospitalization</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9.2%</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9.5%</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3%</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0%</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Times New Roman" pitchFamily="18" charset="0"/>
                        </a:rPr>
                        <a:t>SOLVD Treatment </a:t>
                      </a:r>
                      <a:r>
                        <a:rPr kumimoji="0" lang="en-US" sz="800" b="0" i="1" u="none" strike="noStrike" cap="none" normalizeH="0" baseline="0" smtClean="0">
                          <a:ln>
                            <a:noFill/>
                          </a:ln>
                          <a:solidFill>
                            <a:schemeClr val="tx1"/>
                          </a:solidFill>
                          <a:effectLst/>
                          <a:latin typeface="Arial" pitchFamily="34" charset="0"/>
                          <a:cs typeface="Times New Roman" pitchFamily="18" charset="0"/>
                        </a:rPr>
                        <a:t>(Studies of Left Ventricular Dysfunction)</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Enalapril (2.5-20mg) vs. placebo.</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Mean 3.4 years</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EF&lt;35% with CHF</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Mortality</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10.4%</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11.7%</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0.89</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8.8</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3.4</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11%</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HF Hospitalization</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16.8%</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18.5%</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0.90</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10.5</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10%</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2%</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Times New Roman" pitchFamily="18" charset="0"/>
                        </a:rPr>
                        <a:t>SOLVD Prevention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Enalapril (2.5-20mg) vs. placebo. F/U 37 mo.</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Mean 3.1 years</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Asymptomatic, EF&lt;35%</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Mortality</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4.8%</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5.1%</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3.10</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HF Hospitalization</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4.7%</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6.3%</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26%</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2%</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3532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b</a:t>
                      </a:r>
                      <a:r>
                        <a:rPr kumimoji="0" lang="en-US" sz="800" b="1" i="0" u="none" strike="noStrike" cap="none" normalizeH="0" baseline="0" smtClean="0">
                          <a:ln>
                            <a:noFill/>
                          </a:ln>
                          <a:solidFill>
                            <a:srgbClr val="FFFFFF"/>
                          </a:solidFill>
                          <a:effectLst/>
                          <a:latin typeface="Arial" pitchFamily="34" charset="0"/>
                          <a:cs typeface="Times New Roman" pitchFamily="18" charset="0"/>
                        </a:rPr>
                        <a:t>-Blocker Trials</a:t>
                      </a:r>
                      <a:r>
                        <a:rPr kumimoji="0" lang="en-US" sz="800" b="1" i="0" u="none" strike="noStrike" cap="none" normalizeH="0" baseline="30000" smtClean="0">
                          <a:ln>
                            <a:noFill/>
                          </a:ln>
                          <a:solidFill>
                            <a:srgbClr val="FFFFFF"/>
                          </a:solidFill>
                          <a:effectLst/>
                          <a:latin typeface="Arial" pitchFamily="34" charset="0"/>
                          <a:cs typeface="Times New Roman" pitchFamily="18" charset="0"/>
                        </a:rPr>
                        <a:t>1</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Intervention</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Follow Up</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Inclusion Criteria</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Endpoints</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Drug</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Placebo</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RR</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NNT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RRR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Times New Roman" pitchFamily="18" charset="0"/>
                        </a:rPr>
                        <a:t>ARR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a:noFill/>
                    </a:lnL>
                    <a:lnR cap="flat">
                      <a:noFill/>
                    </a:lnR>
                    <a:lnT>
                      <a:noFill/>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45725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Times New Roman" pitchFamily="18" charset="0"/>
                        </a:rPr>
                        <a:t>COPERNICUS </a:t>
                      </a:r>
                      <a:r>
                        <a:rPr kumimoji="0" lang="en-US" sz="800" b="0" i="1" u="none" strike="noStrike" cap="none" normalizeH="0" baseline="0" smtClean="0">
                          <a:ln>
                            <a:noFill/>
                          </a:ln>
                          <a:solidFill>
                            <a:schemeClr val="tx1"/>
                          </a:solidFill>
                          <a:effectLst/>
                          <a:latin typeface="Arial" pitchFamily="34" charset="0"/>
                          <a:cs typeface="Times New Roman" pitchFamily="18" charset="0"/>
                        </a:rPr>
                        <a:t>(CarvedilOl ProspEctive RaNdomIzed CUmulative Survival)</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Carvediolol (12.5-50mg/d) vs. placebo</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 year</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CHF &gt; 3 mo, EF&lt;35%</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Mortality</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11.4%</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18.5%</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0.62</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2.6</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38%</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7%</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5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Times New Roman" pitchFamily="18" charset="0"/>
                        </a:rPr>
                        <a:t>MERIT-HF </a:t>
                      </a:r>
                      <a:r>
                        <a:rPr kumimoji="0" lang="en-US" sz="800" b="0" i="1" u="none" strike="noStrike" cap="none" normalizeH="0" baseline="0" smtClean="0">
                          <a:ln>
                            <a:noFill/>
                          </a:ln>
                          <a:solidFill>
                            <a:schemeClr val="tx1"/>
                          </a:solidFill>
                          <a:effectLst/>
                          <a:latin typeface="Arial" pitchFamily="34" charset="0"/>
                          <a:cs typeface="Times New Roman" pitchFamily="18" charset="0"/>
                        </a:rPr>
                        <a:t>(Metoprolol Randomized Intervention Trial in CHF)</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Metolprolol (goal 200mg/d) vs. placebo</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 year</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NYHA II-IV, EF &lt;40%</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Mortality</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7.2%</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11.0%</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0.65</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2.9</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1.0</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35%</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4%</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Times New Roman" pitchFamily="18" charset="0"/>
                        </a:rPr>
                        <a:t>CIBIS-II </a:t>
                      </a:r>
                      <a:r>
                        <a:rPr kumimoji="0" lang="en-US" sz="800" b="0" i="1" u="none" strike="noStrike" cap="none" normalizeH="0" baseline="0" smtClean="0">
                          <a:ln>
                            <a:noFill/>
                          </a:ln>
                          <a:solidFill>
                            <a:schemeClr val="tx1"/>
                          </a:solidFill>
                          <a:effectLst/>
                          <a:latin typeface="Arial" pitchFamily="34" charset="0"/>
                          <a:cs typeface="Times New Roman" pitchFamily="18" charset="0"/>
                        </a:rPr>
                        <a:t>(Cardiac Insufficiency Bisoprolol Study II)</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Bisoprolol (1.25-10mg/d) vs. placebo</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Mean 1.3 years</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NYHA III-IV, EF&lt;35%</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Mortality</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9.0%</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13.3%</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0.68</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3.1</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1.3</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31.9%</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4.2%</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HF Hospitalization</a:t>
                      </a:r>
                      <a:endParaRPr kumimoji="0" lang="en-US" sz="800" b="0" i="0" u="none" strike="noStrike" cap="none" normalizeH="0" baseline="0" smtClean="0">
                        <a:ln>
                          <a:noFill/>
                        </a:ln>
                        <a:solidFill>
                          <a:schemeClr val="tx1"/>
                        </a:solidFill>
                        <a:effectLst/>
                        <a:latin typeface="Arial"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9.2%</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13.5%</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32%</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4%</a:t>
                      </a:r>
                      <a:endParaRPr kumimoji="0" lang="en-US" sz="800" b="0" i="0" u="none" strike="noStrike" cap="none" normalizeH="0" baseline="0" smtClean="0">
                        <a:ln>
                          <a:noFill/>
                        </a:ln>
                        <a:solidFill>
                          <a:schemeClr val="tx1"/>
                        </a:solidFill>
                        <a:effectLst/>
                        <a:latin typeface="Arial" pitchFamily="34"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1735" name="WordArt 231"/>
          <p:cNvSpPr>
            <a:spLocks noChangeArrowheads="1" noChangeShapeType="1" noTextEdit="1"/>
          </p:cNvSpPr>
          <p:nvPr/>
        </p:nvSpPr>
        <p:spPr bwMode="auto">
          <a:xfrm>
            <a:off x="1562100" y="2057400"/>
            <a:ext cx="6646863" cy="2862263"/>
          </a:xfrm>
          <a:prstGeom prst="rect">
            <a:avLst/>
          </a:prstGeom>
        </p:spPr>
        <p:txBody>
          <a:bodyPr wrap="none" fromWordArt="1">
            <a:prstTxWarp prst="textSlantUp">
              <a:avLst>
                <a:gd name="adj" fmla="val 55556"/>
              </a:avLst>
            </a:prstTxWarp>
          </a:bodyPr>
          <a:lstStyle/>
          <a:p>
            <a:r>
              <a:rPr lang="en-US" sz="3600" b="1" kern="10">
                <a:ln w="9525">
                  <a:solidFill>
                    <a:srgbClr val="000000"/>
                  </a:solidFill>
                  <a:round/>
                  <a:headEnd/>
                  <a:tailEnd/>
                </a:ln>
                <a:solidFill>
                  <a:srgbClr val="FFFF00"/>
                </a:solidFill>
                <a:effectLst>
                  <a:outerShdw dist="35921" dir="2700000" algn="ctr" rotWithShape="0">
                    <a:schemeClr val="bg2"/>
                  </a:outerShdw>
                </a:effectLst>
                <a:latin typeface="Arial Black"/>
              </a:rPr>
              <a:t>What is my point?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1735"/>
                                        </p:tgtEl>
                                        <p:attrNameLst>
                                          <p:attrName>style.visibility</p:attrName>
                                        </p:attrNameLst>
                                      </p:cBhvr>
                                      <p:to>
                                        <p:strVal val="visible"/>
                                      </p:to>
                                    </p:set>
                                    <p:animEffect transition="in" filter="dissolve">
                                      <p:cBhvr>
                                        <p:cTn id="7" dur="500"/>
                                        <p:tgtEl>
                                          <p:spTgt spid="661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73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ChangeArrowheads="1"/>
          </p:cNvSpPr>
          <p:nvPr/>
        </p:nvSpPr>
        <p:spPr bwMode="auto">
          <a:xfrm>
            <a:off x="1019175" y="1803400"/>
            <a:ext cx="814388" cy="458788"/>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b="1" i="0">
                <a:solidFill>
                  <a:schemeClr val="folHlink"/>
                </a:solidFill>
                <a:effectLst>
                  <a:outerShdw blurRad="38100" dist="38100" dir="2700000" algn="tl">
                    <a:srgbClr val="000000"/>
                  </a:outerShdw>
                </a:effectLst>
              </a:rPr>
              <a:t>Trial</a:t>
            </a:r>
          </a:p>
        </p:txBody>
      </p:sp>
      <p:sp>
        <p:nvSpPr>
          <p:cNvPr id="662531" name="Rectangle 3"/>
          <p:cNvSpPr>
            <a:spLocks noChangeArrowheads="1"/>
          </p:cNvSpPr>
          <p:nvPr/>
        </p:nvSpPr>
        <p:spPr bwMode="auto">
          <a:xfrm>
            <a:off x="3829050" y="1803400"/>
            <a:ext cx="919163" cy="458788"/>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b="1" i="0">
                <a:solidFill>
                  <a:schemeClr val="folHlink"/>
                </a:solidFill>
                <a:effectLst>
                  <a:outerShdw blurRad="38100" dist="38100" dir="2700000" algn="tl">
                    <a:srgbClr val="000000"/>
                  </a:outerShdw>
                </a:effectLst>
              </a:rPr>
              <a:t>ACEI</a:t>
            </a:r>
          </a:p>
        </p:txBody>
      </p:sp>
      <p:sp>
        <p:nvSpPr>
          <p:cNvPr id="662532" name="Rectangle 4"/>
          <p:cNvSpPr>
            <a:spLocks noChangeArrowheads="1"/>
          </p:cNvSpPr>
          <p:nvPr/>
        </p:nvSpPr>
        <p:spPr bwMode="auto">
          <a:xfrm>
            <a:off x="5481638" y="1803400"/>
            <a:ext cx="1447800" cy="458788"/>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b="1" i="0">
                <a:solidFill>
                  <a:schemeClr val="folHlink"/>
                </a:solidFill>
                <a:effectLst>
                  <a:outerShdw blurRad="38100" dist="38100" dir="2700000" algn="tl">
                    <a:srgbClr val="000000"/>
                  </a:outerShdw>
                </a:effectLst>
              </a:rPr>
              <a:t>Controls</a:t>
            </a:r>
          </a:p>
        </p:txBody>
      </p:sp>
      <p:sp>
        <p:nvSpPr>
          <p:cNvPr id="662533" name="Rectangle 5"/>
          <p:cNvSpPr>
            <a:spLocks noChangeArrowheads="1"/>
          </p:cNvSpPr>
          <p:nvPr/>
        </p:nvSpPr>
        <p:spPr bwMode="auto">
          <a:xfrm>
            <a:off x="7342188" y="1803400"/>
            <a:ext cx="1928812" cy="458788"/>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b="1" i="0">
                <a:solidFill>
                  <a:schemeClr val="folHlink"/>
                </a:solidFill>
                <a:effectLst>
                  <a:outerShdw blurRad="38100" dist="38100" dir="2700000" algn="tl">
                    <a:srgbClr val="000000"/>
                  </a:outerShdw>
                </a:effectLst>
              </a:rPr>
              <a:t>RR (95% CI)</a:t>
            </a:r>
          </a:p>
        </p:txBody>
      </p:sp>
      <p:sp>
        <p:nvSpPr>
          <p:cNvPr id="662534" name="Rectangle 6"/>
          <p:cNvSpPr>
            <a:spLocks noChangeArrowheads="1"/>
          </p:cNvSpPr>
          <p:nvPr/>
        </p:nvSpPr>
        <p:spPr bwMode="auto">
          <a:xfrm>
            <a:off x="1054100" y="2659063"/>
            <a:ext cx="2303463"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CONSENSUS I</a:t>
            </a:r>
          </a:p>
        </p:txBody>
      </p:sp>
      <p:sp>
        <p:nvSpPr>
          <p:cNvPr id="662535" name="Rectangle 7"/>
          <p:cNvSpPr>
            <a:spLocks noChangeArrowheads="1"/>
          </p:cNvSpPr>
          <p:nvPr/>
        </p:nvSpPr>
        <p:spPr bwMode="auto">
          <a:xfrm>
            <a:off x="1054100" y="3040063"/>
            <a:ext cx="2884488"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SOLVD (Treatment)</a:t>
            </a:r>
          </a:p>
        </p:txBody>
      </p:sp>
      <p:sp>
        <p:nvSpPr>
          <p:cNvPr id="662536" name="Rectangle 8"/>
          <p:cNvSpPr>
            <a:spLocks noChangeArrowheads="1"/>
          </p:cNvSpPr>
          <p:nvPr/>
        </p:nvSpPr>
        <p:spPr bwMode="auto">
          <a:xfrm>
            <a:off x="1054100" y="3421063"/>
            <a:ext cx="2967038"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SOLVD (Prevention)</a:t>
            </a:r>
          </a:p>
        </p:txBody>
      </p:sp>
      <p:sp>
        <p:nvSpPr>
          <p:cNvPr id="662537" name="Rectangle 9"/>
          <p:cNvSpPr>
            <a:spLocks noChangeArrowheads="1"/>
          </p:cNvSpPr>
          <p:nvPr/>
        </p:nvSpPr>
        <p:spPr bwMode="auto">
          <a:xfrm>
            <a:off x="822325" y="2295525"/>
            <a:ext cx="1963738" cy="458788"/>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Chronic CHF</a:t>
            </a:r>
          </a:p>
        </p:txBody>
      </p:sp>
      <p:sp>
        <p:nvSpPr>
          <p:cNvPr id="662538" name="Rectangle 10"/>
          <p:cNvSpPr>
            <a:spLocks noChangeArrowheads="1"/>
          </p:cNvSpPr>
          <p:nvPr/>
        </p:nvSpPr>
        <p:spPr bwMode="auto">
          <a:xfrm>
            <a:off x="822325" y="3878263"/>
            <a:ext cx="1223963"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Post MI</a:t>
            </a:r>
          </a:p>
        </p:txBody>
      </p:sp>
      <p:sp>
        <p:nvSpPr>
          <p:cNvPr id="662539" name="Rectangle 11"/>
          <p:cNvSpPr>
            <a:spLocks noChangeArrowheads="1"/>
          </p:cNvSpPr>
          <p:nvPr/>
        </p:nvSpPr>
        <p:spPr bwMode="auto">
          <a:xfrm>
            <a:off x="1054100" y="4259263"/>
            <a:ext cx="981075"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SAVE</a:t>
            </a:r>
          </a:p>
        </p:txBody>
      </p:sp>
      <p:sp>
        <p:nvSpPr>
          <p:cNvPr id="662540" name="Rectangle 12"/>
          <p:cNvSpPr>
            <a:spLocks noChangeArrowheads="1"/>
          </p:cNvSpPr>
          <p:nvPr/>
        </p:nvSpPr>
        <p:spPr bwMode="auto">
          <a:xfrm>
            <a:off x="1054100" y="5021263"/>
            <a:ext cx="1225550"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TRACE</a:t>
            </a:r>
          </a:p>
        </p:txBody>
      </p:sp>
      <p:sp>
        <p:nvSpPr>
          <p:cNvPr id="662541" name="Rectangle 13"/>
          <p:cNvSpPr>
            <a:spLocks noChangeArrowheads="1"/>
          </p:cNvSpPr>
          <p:nvPr/>
        </p:nvSpPr>
        <p:spPr bwMode="auto">
          <a:xfrm>
            <a:off x="1054100" y="4640263"/>
            <a:ext cx="900113"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AIRE</a:t>
            </a:r>
          </a:p>
        </p:txBody>
      </p:sp>
      <p:sp>
        <p:nvSpPr>
          <p:cNvPr id="662542" name="Rectangle 14"/>
          <p:cNvSpPr>
            <a:spLocks noChangeArrowheads="1"/>
          </p:cNvSpPr>
          <p:nvPr/>
        </p:nvSpPr>
        <p:spPr bwMode="auto">
          <a:xfrm>
            <a:off x="3873500" y="2659063"/>
            <a:ext cx="800100"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39%</a:t>
            </a:r>
          </a:p>
        </p:txBody>
      </p:sp>
      <p:sp>
        <p:nvSpPr>
          <p:cNvPr id="662543" name="Rectangle 15"/>
          <p:cNvSpPr>
            <a:spLocks noChangeArrowheads="1"/>
          </p:cNvSpPr>
          <p:nvPr/>
        </p:nvSpPr>
        <p:spPr bwMode="auto">
          <a:xfrm>
            <a:off x="5754688" y="2659063"/>
            <a:ext cx="800100"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54%</a:t>
            </a:r>
          </a:p>
        </p:txBody>
      </p:sp>
      <p:sp>
        <p:nvSpPr>
          <p:cNvPr id="662544" name="Rectangle 16"/>
          <p:cNvSpPr>
            <a:spLocks noChangeArrowheads="1"/>
          </p:cNvSpPr>
          <p:nvPr/>
        </p:nvSpPr>
        <p:spPr bwMode="auto">
          <a:xfrm>
            <a:off x="7151688" y="2659063"/>
            <a:ext cx="2443162"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0.56 (0.34–0.91)</a:t>
            </a:r>
          </a:p>
        </p:txBody>
      </p:sp>
      <p:sp>
        <p:nvSpPr>
          <p:cNvPr id="662545" name="Rectangle 17"/>
          <p:cNvSpPr>
            <a:spLocks noChangeArrowheads="1"/>
          </p:cNvSpPr>
          <p:nvPr/>
        </p:nvSpPr>
        <p:spPr bwMode="auto">
          <a:xfrm>
            <a:off x="5754688" y="3040063"/>
            <a:ext cx="800100"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40%</a:t>
            </a:r>
          </a:p>
        </p:txBody>
      </p:sp>
      <p:sp>
        <p:nvSpPr>
          <p:cNvPr id="662546" name="Rectangle 18"/>
          <p:cNvSpPr>
            <a:spLocks noChangeArrowheads="1"/>
          </p:cNvSpPr>
          <p:nvPr/>
        </p:nvSpPr>
        <p:spPr bwMode="auto">
          <a:xfrm>
            <a:off x="3873500" y="3040063"/>
            <a:ext cx="800100"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35%</a:t>
            </a:r>
          </a:p>
        </p:txBody>
      </p:sp>
      <p:sp>
        <p:nvSpPr>
          <p:cNvPr id="662547" name="Rectangle 19"/>
          <p:cNvSpPr>
            <a:spLocks noChangeArrowheads="1"/>
          </p:cNvSpPr>
          <p:nvPr/>
        </p:nvSpPr>
        <p:spPr bwMode="auto">
          <a:xfrm>
            <a:off x="7151688" y="3040063"/>
            <a:ext cx="2443162"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0.82 (0.70–0.97)</a:t>
            </a:r>
          </a:p>
        </p:txBody>
      </p:sp>
      <p:sp>
        <p:nvSpPr>
          <p:cNvPr id="662548" name="Rectangle 20"/>
          <p:cNvSpPr>
            <a:spLocks noChangeArrowheads="1"/>
          </p:cNvSpPr>
          <p:nvPr/>
        </p:nvSpPr>
        <p:spPr bwMode="auto">
          <a:xfrm>
            <a:off x="3873500" y="3421063"/>
            <a:ext cx="800100"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15%</a:t>
            </a:r>
          </a:p>
        </p:txBody>
      </p:sp>
      <p:sp>
        <p:nvSpPr>
          <p:cNvPr id="662549" name="Rectangle 21"/>
          <p:cNvSpPr>
            <a:spLocks noChangeArrowheads="1"/>
          </p:cNvSpPr>
          <p:nvPr/>
        </p:nvSpPr>
        <p:spPr bwMode="auto">
          <a:xfrm>
            <a:off x="5754688" y="3421063"/>
            <a:ext cx="800100"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16%</a:t>
            </a:r>
          </a:p>
        </p:txBody>
      </p:sp>
      <p:sp>
        <p:nvSpPr>
          <p:cNvPr id="662550" name="Rectangle 22"/>
          <p:cNvSpPr>
            <a:spLocks noChangeArrowheads="1"/>
          </p:cNvSpPr>
          <p:nvPr/>
        </p:nvSpPr>
        <p:spPr bwMode="auto">
          <a:xfrm>
            <a:off x="7151688" y="3421063"/>
            <a:ext cx="2443162"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0.92 (0.79–1.08)</a:t>
            </a:r>
          </a:p>
        </p:txBody>
      </p:sp>
      <p:sp>
        <p:nvSpPr>
          <p:cNvPr id="662551" name="Rectangle 23"/>
          <p:cNvSpPr>
            <a:spLocks noChangeArrowheads="1"/>
          </p:cNvSpPr>
          <p:nvPr/>
        </p:nvSpPr>
        <p:spPr bwMode="auto">
          <a:xfrm>
            <a:off x="5754688" y="4259263"/>
            <a:ext cx="800100"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25%</a:t>
            </a:r>
          </a:p>
        </p:txBody>
      </p:sp>
      <p:sp>
        <p:nvSpPr>
          <p:cNvPr id="662552" name="Rectangle 24"/>
          <p:cNvSpPr>
            <a:spLocks noChangeArrowheads="1"/>
          </p:cNvSpPr>
          <p:nvPr/>
        </p:nvSpPr>
        <p:spPr bwMode="auto">
          <a:xfrm>
            <a:off x="3873500" y="4259263"/>
            <a:ext cx="800100"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20%</a:t>
            </a:r>
          </a:p>
        </p:txBody>
      </p:sp>
      <p:sp>
        <p:nvSpPr>
          <p:cNvPr id="662553" name="Rectangle 25"/>
          <p:cNvSpPr>
            <a:spLocks noChangeArrowheads="1"/>
          </p:cNvSpPr>
          <p:nvPr/>
        </p:nvSpPr>
        <p:spPr bwMode="auto">
          <a:xfrm>
            <a:off x="7151688" y="4259263"/>
            <a:ext cx="2443162"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0.81 (0.68–0.97)</a:t>
            </a:r>
          </a:p>
        </p:txBody>
      </p:sp>
      <p:sp>
        <p:nvSpPr>
          <p:cNvPr id="662554" name="Rectangle 26"/>
          <p:cNvSpPr>
            <a:spLocks noChangeArrowheads="1"/>
          </p:cNvSpPr>
          <p:nvPr/>
        </p:nvSpPr>
        <p:spPr bwMode="auto">
          <a:xfrm>
            <a:off x="3873500" y="4640263"/>
            <a:ext cx="800100"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17%</a:t>
            </a:r>
          </a:p>
        </p:txBody>
      </p:sp>
      <p:sp>
        <p:nvSpPr>
          <p:cNvPr id="662555" name="Rectangle 27"/>
          <p:cNvSpPr>
            <a:spLocks noChangeArrowheads="1"/>
          </p:cNvSpPr>
          <p:nvPr/>
        </p:nvSpPr>
        <p:spPr bwMode="auto">
          <a:xfrm>
            <a:off x="5754688" y="4640263"/>
            <a:ext cx="800100"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23%</a:t>
            </a:r>
          </a:p>
        </p:txBody>
      </p:sp>
      <p:sp>
        <p:nvSpPr>
          <p:cNvPr id="662556" name="Rectangle 28"/>
          <p:cNvSpPr>
            <a:spLocks noChangeArrowheads="1"/>
          </p:cNvSpPr>
          <p:nvPr/>
        </p:nvSpPr>
        <p:spPr bwMode="auto">
          <a:xfrm>
            <a:off x="7151688" y="4640263"/>
            <a:ext cx="2443162"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0.73 (0.60–0.89)</a:t>
            </a:r>
          </a:p>
        </p:txBody>
      </p:sp>
      <p:sp>
        <p:nvSpPr>
          <p:cNvPr id="662557" name="Rectangle 29"/>
          <p:cNvSpPr>
            <a:spLocks noChangeArrowheads="1"/>
          </p:cNvSpPr>
          <p:nvPr/>
        </p:nvSpPr>
        <p:spPr bwMode="auto">
          <a:xfrm>
            <a:off x="1054100" y="5402263"/>
            <a:ext cx="1106488"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SMILE</a:t>
            </a:r>
          </a:p>
        </p:txBody>
      </p:sp>
      <p:sp>
        <p:nvSpPr>
          <p:cNvPr id="662558" name="Rectangle 30"/>
          <p:cNvSpPr>
            <a:spLocks noChangeArrowheads="1"/>
          </p:cNvSpPr>
          <p:nvPr/>
        </p:nvSpPr>
        <p:spPr bwMode="auto">
          <a:xfrm>
            <a:off x="4000500" y="5402263"/>
            <a:ext cx="884238"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6.5%</a:t>
            </a:r>
          </a:p>
        </p:txBody>
      </p:sp>
      <p:sp>
        <p:nvSpPr>
          <p:cNvPr id="662559" name="Rectangle 31"/>
          <p:cNvSpPr>
            <a:spLocks noChangeArrowheads="1"/>
          </p:cNvSpPr>
          <p:nvPr/>
        </p:nvSpPr>
        <p:spPr bwMode="auto">
          <a:xfrm>
            <a:off x="5691188" y="5402263"/>
            <a:ext cx="1139825"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   8.3%</a:t>
            </a:r>
          </a:p>
        </p:txBody>
      </p:sp>
      <p:sp>
        <p:nvSpPr>
          <p:cNvPr id="662560" name="Rectangle 32"/>
          <p:cNvSpPr>
            <a:spLocks noChangeArrowheads="1"/>
          </p:cNvSpPr>
          <p:nvPr/>
        </p:nvSpPr>
        <p:spPr bwMode="auto">
          <a:xfrm>
            <a:off x="7151688" y="5402263"/>
            <a:ext cx="2443162"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0.78 (0.52–1.12)</a:t>
            </a:r>
          </a:p>
        </p:txBody>
      </p:sp>
      <p:sp>
        <p:nvSpPr>
          <p:cNvPr id="662561" name="Rectangle 33"/>
          <p:cNvSpPr>
            <a:spLocks noChangeArrowheads="1"/>
          </p:cNvSpPr>
          <p:nvPr/>
        </p:nvSpPr>
        <p:spPr bwMode="auto">
          <a:xfrm>
            <a:off x="7151688" y="5021263"/>
            <a:ext cx="2443162"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0.78 (0.67–0.91)</a:t>
            </a:r>
          </a:p>
        </p:txBody>
      </p:sp>
      <p:sp>
        <p:nvSpPr>
          <p:cNvPr id="662562" name="Rectangle 34"/>
          <p:cNvSpPr>
            <a:spLocks noChangeArrowheads="1"/>
          </p:cNvSpPr>
          <p:nvPr/>
        </p:nvSpPr>
        <p:spPr bwMode="auto">
          <a:xfrm>
            <a:off x="3873500" y="5021263"/>
            <a:ext cx="800100"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35%</a:t>
            </a:r>
          </a:p>
        </p:txBody>
      </p:sp>
      <p:sp>
        <p:nvSpPr>
          <p:cNvPr id="662563" name="Rectangle 35"/>
          <p:cNvSpPr>
            <a:spLocks noChangeArrowheads="1"/>
          </p:cNvSpPr>
          <p:nvPr/>
        </p:nvSpPr>
        <p:spPr bwMode="auto">
          <a:xfrm>
            <a:off x="5754688" y="5021263"/>
            <a:ext cx="800100" cy="45878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2400" i="0">
                <a:solidFill>
                  <a:schemeClr val="tx1"/>
                </a:solidFill>
                <a:effectLst>
                  <a:outerShdw blurRad="38100" dist="38100" dir="2700000" algn="tl">
                    <a:srgbClr val="000000"/>
                  </a:outerShdw>
                </a:effectLst>
              </a:rPr>
              <a:t>42%</a:t>
            </a:r>
          </a:p>
        </p:txBody>
      </p:sp>
      <p:sp>
        <p:nvSpPr>
          <p:cNvPr id="662568" name="Line 40"/>
          <p:cNvSpPr>
            <a:spLocks noChangeShapeType="1"/>
          </p:cNvSpPr>
          <p:nvPr/>
        </p:nvSpPr>
        <p:spPr bwMode="auto">
          <a:xfrm>
            <a:off x="904875" y="5826125"/>
            <a:ext cx="8253413" cy="0"/>
          </a:xfrm>
          <a:prstGeom prst="line">
            <a:avLst/>
          </a:prstGeom>
          <a:noFill/>
          <a:ln w="12700">
            <a:solidFill>
              <a:srgbClr val="FFFFFF"/>
            </a:solidFill>
            <a:round/>
            <a:headEnd/>
            <a:tailEnd/>
          </a:ln>
          <a:effectLst>
            <a:outerShdw dist="35921"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62569" name="Line 41"/>
          <p:cNvSpPr>
            <a:spLocks noChangeShapeType="1"/>
          </p:cNvSpPr>
          <p:nvPr/>
        </p:nvSpPr>
        <p:spPr bwMode="auto">
          <a:xfrm>
            <a:off x="909638" y="2222500"/>
            <a:ext cx="8194675" cy="0"/>
          </a:xfrm>
          <a:prstGeom prst="line">
            <a:avLst/>
          </a:prstGeom>
          <a:noFill/>
          <a:ln w="12700">
            <a:solidFill>
              <a:schemeClr val="hlink"/>
            </a:solidFill>
            <a:round/>
            <a:headEnd/>
            <a:tailEnd/>
          </a:ln>
          <a:effectLst>
            <a:outerShdw dist="35921"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62570" name="Rectangle 42"/>
          <p:cNvSpPr>
            <a:spLocks noGrp="1" noChangeArrowheads="1"/>
          </p:cNvSpPr>
          <p:nvPr>
            <p:ph type="title"/>
          </p:nvPr>
        </p:nvSpPr>
        <p:spPr>
          <a:xfrm>
            <a:off x="555625" y="352425"/>
            <a:ext cx="9534525" cy="942975"/>
          </a:xfrm>
          <a:effectLst>
            <a:outerShdw dist="35921" dir="2700000" algn="ctr" rotWithShape="0">
              <a:schemeClr val="bg2"/>
            </a:outerShdw>
          </a:effectLst>
        </p:spPr>
        <p:txBody>
          <a:bodyPr/>
          <a:lstStyle/>
          <a:p>
            <a:pPr eaLnBrk="1" hangingPunct="1">
              <a:defRPr/>
            </a:pPr>
            <a:r>
              <a:rPr lang="en-US" sz="4100" smtClean="0"/>
              <a:t>ACE Inhibitors and Mortality Reduction </a:t>
            </a:r>
            <a:endParaRPr lang="en-US" smtClean="0"/>
          </a:p>
        </p:txBody>
      </p:sp>
      <p:sp>
        <p:nvSpPr>
          <p:cNvPr id="662571" name="Rectangle 43"/>
          <p:cNvSpPr>
            <a:spLocks noChangeArrowheads="1"/>
          </p:cNvSpPr>
          <p:nvPr/>
        </p:nvSpPr>
        <p:spPr bwMode="auto">
          <a:xfrm>
            <a:off x="4524375" y="1314450"/>
            <a:ext cx="1463675" cy="458788"/>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nchor="b">
            <a:spAutoFit/>
          </a:bodyPr>
          <a:lstStyle/>
          <a:p>
            <a:pPr eaLnBrk="0" hangingPunct="0">
              <a:defRPr/>
            </a:pPr>
            <a:r>
              <a:rPr lang="en-US" sz="2400" b="1" i="0">
                <a:solidFill>
                  <a:schemeClr val="folHlink"/>
                </a:solidFill>
                <a:effectLst>
                  <a:outerShdw blurRad="38100" dist="38100" dir="2700000" algn="tl">
                    <a:srgbClr val="000000"/>
                  </a:outerShdw>
                </a:effectLst>
              </a:rPr>
              <a:t>Mortality</a:t>
            </a:r>
          </a:p>
        </p:txBody>
      </p:sp>
      <p:sp>
        <p:nvSpPr>
          <p:cNvPr id="662572" name="Line 44"/>
          <p:cNvSpPr>
            <a:spLocks noChangeShapeType="1"/>
          </p:cNvSpPr>
          <p:nvPr/>
        </p:nvSpPr>
        <p:spPr bwMode="auto">
          <a:xfrm>
            <a:off x="3838575" y="1778000"/>
            <a:ext cx="2836863" cy="0"/>
          </a:xfrm>
          <a:prstGeom prst="line">
            <a:avLst/>
          </a:prstGeom>
          <a:noFill/>
          <a:ln w="12700">
            <a:solidFill>
              <a:schemeClr val="hlink"/>
            </a:solidFill>
            <a:round/>
            <a:headEnd/>
            <a:tailEnd/>
          </a:ln>
          <a:effectLst>
            <a:outerShdw dist="35921"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62573" name="Rectangle 45"/>
          <p:cNvSpPr>
            <a:spLocks noChangeArrowheads="1"/>
          </p:cNvSpPr>
          <p:nvPr/>
        </p:nvSpPr>
        <p:spPr bwMode="auto">
          <a:xfrm>
            <a:off x="314325" y="6583363"/>
            <a:ext cx="3084513" cy="274637"/>
          </a:xfrm>
          <a:prstGeom prst="rect">
            <a:avLst/>
          </a:prstGeom>
          <a:noFill/>
          <a:ln w="12700">
            <a:noFill/>
            <a:miter lim="800000"/>
            <a:headEnd/>
            <a:tailEnd/>
          </a:ln>
          <a:effectLst>
            <a:outerShdw dist="35921" dir="2700000" algn="ctr" rotWithShape="0">
              <a:schemeClr val="bg2"/>
            </a:outerShdw>
          </a:effectLst>
        </p:spPr>
        <p:txBody>
          <a:bodyPr wrap="none" lIns="90488" tIns="44450" rIns="90488" bIns="44450" anchor="b">
            <a:spAutoFit/>
          </a:bodyPr>
          <a:lstStyle/>
          <a:p>
            <a:pPr algn="l" eaLnBrk="0" hangingPunct="0">
              <a:defRPr/>
            </a:pPr>
            <a:r>
              <a:rPr lang="en-US" sz="1200">
                <a:effectLst>
                  <a:outerShdw blurRad="38100" dist="38100" dir="2700000" algn="tl">
                    <a:srgbClr val="000000"/>
                  </a:outerShdw>
                </a:effectLst>
              </a:rPr>
              <a:t>Garg R et al. JAMA. 1995;273:1450–1456.</a:t>
            </a:r>
          </a:p>
        </p:txBody>
      </p:sp>
      <p:grpSp>
        <p:nvGrpSpPr>
          <p:cNvPr id="2" name="Group 47"/>
          <p:cNvGrpSpPr>
            <a:grpSpLocks/>
          </p:cNvGrpSpPr>
          <p:nvPr/>
        </p:nvGrpSpPr>
        <p:grpSpPr bwMode="auto">
          <a:xfrm>
            <a:off x="876300" y="5859463"/>
            <a:ext cx="7229475" cy="592137"/>
            <a:chOff x="552" y="3691"/>
            <a:chExt cx="4554" cy="373"/>
          </a:xfrm>
        </p:grpSpPr>
        <p:grpSp>
          <p:nvGrpSpPr>
            <p:cNvPr id="85037" name="Group 36"/>
            <p:cNvGrpSpPr>
              <a:grpSpLocks/>
            </p:cNvGrpSpPr>
            <p:nvPr/>
          </p:nvGrpSpPr>
          <p:grpSpPr bwMode="auto">
            <a:xfrm>
              <a:off x="552" y="3691"/>
              <a:ext cx="3739" cy="367"/>
              <a:chOff x="518" y="3691"/>
              <a:chExt cx="3739" cy="367"/>
            </a:xfrm>
          </p:grpSpPr>
          <p:sp>
            <p:nvSpPr>
              <p:cNvPr id="662565" name="Rectangle 37"/>
              <p:cNvSpPr>
                <a:spLocks noChangeArrowheads="1"/>
              </p:cNvSpPr>
              <p:nvPr/>
            </p:nvSpPr>
            <p:spPr bwMode="auto">
              <a:xfrm>
                <a:off x="518" y="3691"/>
                <a:ext cx="1124" cy="36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3200" b="1" i="0">
                    <a:effectLst>
                      <a:outerShdw blurRad="38100" dist="38100" dir="2700000" algn="tl">
                        <a:srgbClr val="000000"/>
                      </a:outerShdw>
                    </a:effectLst>
                  </a:rPr>
                  <a:t>Average</a:t>
                </a:r>
              </a:p>
            </p:txBody>
          </p:sp>
          <p:sp>
            <p:nvSpPr>
              <p:cNvPr id="662566" name="Rectangle 38"/>
              <p:cNvSpPr>
                <a:spLocks noChangeArrowheads="1"/>
              </p:cNvSpPr>
              <p:nvPr/>
            </p:nvSpPr>
            <p:spPr bwMode="auto">
              <a:xfrm>
                <a:off x="2440" y="3691"/>
                <a:ext cx="632" cy="36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3200" b="1" i="0">
                    <a:effectLst>
                      <a:outerShdw blurRad="38100" dist="38100" dir="2700000" algn="tl">
                        <a:srgbClr val="000000"/>
                      </a:outerShdw>
                    </a:effectLst>
                  </a:rPr>
                  <a:t>21%</a:t>
                </a:r>
              </a:p>
            </p:txBody>
          </p:sp>
          <p:sp>
            <p:nvSpPr>
              <p:cNvPr id="662567" name="Rectangle 39"/>
              <p:cNvSpPr>
                <a:spLocks noChangeArrowheads="1"/>
              </p:cNvSpPr>
              <p:nvPr/>
            </p:nvSpPr>
            <p:spPr bwMode="auto">
              <a:xfrm>
                <a:off x="3625" y="3691"/>
                <a:ext cx="632" cy="367"/>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eaLnBrk="0" hangingPunct="0">
                  <a:defRPr/>
                </a:pPr>
                <a:r>
                  <a:rPr lang="en-US" sz="3200" b="1" i="0">
                    <a:effectLst>
                      <a:outerShdw blurRad="38100" dist="38100" dir="2700000" algn="tl">
                        <a:srgbClr val="000000"/>
                      </a:outerShdw>
                    </a:effectLst>
                  </a:rPr>
                  <a:t>25%</a:t>
                </a:r>
              </a:p>
            </p:txBody>
          </p:sp>
        </p:grpSp>
        <p:sp>
          <p:nvSpPr>
            <p:cNvPr id="662574" name="Text Box 46"/>
            <p:cNvSpPr txBox="1">
              <a:spLocks noChangeArrowheads="1"/>
            </p:cNvSpPr>
            <p:nvPr/>
          </p:nvSpPr>
          <p:spPr bwMode="auto">
            <a:xfrm>
              <a:off x="4488" y="3696"/>
              <a:ext cx="618" cy="368"/>
            </a:xfrm>
            <a:prstGeom prst="rect">
              <a:avLst/>
            </a:prstGeom>
            <a:noFill/>
            <a:ln w="9525" algn="ctr">
              <a:noFill/>
              <a:miter lim="800000"/>
              <a:headEnd/>
              <a:tailEnd/>
            </a:ln>
            <a:effectLst>
              <a:outerShdw dist="35921" dir="2700000" algn="ctr" rotWithShape="0">
                <a:schemeClr val="bg2"/>
              </a:outerShdw>
            </a:effectLst>
          </p:spPr>
          <p:txBody>
            <a:bodyPr wrap="none">
              <a:spAutoFit/>
            </a:bodyPr>
            <a:lstStyle/>
            <a:p>
              <a:pPr algn="l" eaLnBrk="0" hangingPunct="0">
                <a:defRPr/>
              </a:pPr>
              <a:r>
                <a:rPr lang="en-US" sz="3200" b="1" i="0">
                  <a:effectLst>
                    <a:outerShdw blurRad="38100" dist="38100" dir="2700000" algn="tl">
                      <a:srgbClr val="000000"/>
                    </a:outerShdw>
                  </a:effectLst>
                </a:rPr>
                <a:t>0.77</a:t>
              </a:r>
            </a:p>
          </p:txBody>
        </p:sp>
      </p:grpSp>
      <p:sp>
        <p:nvSpPr>
          <p:cNvPr id="662576" name="Rectangle 48"/>
          <p:cNvSpPr>
            <a:spLocks noChangeArrowheads="1"/>
          </p:cNvSpPr>
          <p:nvPr/>
        </p:nvSpPr>
        <p:spPr bwMode="auto">
          <a:xfrm>
            <a:off x="571500" y="2590800"/>
            <a:ext cx="9296400" cy="533400"/>
          </a:xfrm>
          <a:prstGeom prst="rect">
            <a:avLst/>
          </a:prstGeom>
          <a:noFill/>
          <a:ln w="50800" algn="ctr">
            <a:solidFill>
              <a:srgbClr val="FF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62577" name="Text Box 49"/>
          <p:cNvSpPr txBox="1">
            <a:spLocks noChangeArrowheads="1"/>
          </p:cNvSpPr>
          <p:nvPr/>
        </p:nvSpPr>
        <p:spPr bwMode="auto">
          <a:xfrm>
            <a:off x="1181100" y="3429000"/>
            <a:ext cx="7467600" cy="1066800"/>
          </a:xfrm>
          <a:prstGeom prst="rect">
            <a:avLst/>
          </a:prstGeom>
          <a:gradFill rotWithShape="1">
            <a:gsLst>
              <a:gs pos="0">
                <a:srgbClr val="0000FF"/>
              </a:gs>
              <a:gs pos="100000">
                <a:srgbClr val="0000FF">
                  <a:gamma/>
                  <a:shade val="46275"/>
                  <a:invGamma/>
                </a:srgbClr>
              </a:gs>
            </a:gsLst>
            <a:path path="shape">
              <a:fillToRect l="50000" t="50000" r="50000" b="50000"/>
            </a:path>
          </a:gradFill>
          <a:ln w="9525" algn="ctr">
            <a:noFill/>
            <a:miter lim="800000"/>
            <a:headEnd/>
            <a:tailEnd/>
          </a:ln>
          <a:effectLst/>
        </p:spPr>
        <p:txBody>
          <a:bodyPr>
            <a:spAutoFit/>
          </a:bodyPr>
          <a:lstStyle/>
          <a:p>
            <a:pPr>
              <a:defRPr/>
            </a:pPr>
            <a:r>
              <a:rPr lang="en-US" sz="3200" b="1" i="0">
                <a:effectLst>
                  <a:outerShdw blurRad="38100" dist="38100" dir="2700000" algn="tl">
                    <a:srgbClr val="000000"/>
                  </a:outerShdw>
                </a:effectLst>
              </a:rPr>
              <a:t>Make another point with </a:t>
            </a:r>
          </a:p>
          <a:p>
            <a:pPr>
              <a:defRPr/>
            </a:pPr>
            <a:r>
              <a:rPr lang="en-US" sz="3200" b="1" i="0">
                <a:effectLst>
                  <a:outerShdw blurRad="38100" dist="38100" dir="2700000" algn="tl">
                    <a:srgbClr val="000000"/>
                  </a:outerShdw>
                </a:effectLst>
              </a:rPr>
              <a:t>text box or highlighting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62577"/>
                                        </p:tgtEl>
                                        <p:attrNameLst>
                                          <p:attrName>style.visibility</p:attrName>
                                        </p:attrNameLst>
                                      </p:cBhvr>
                                      <p:to>
                                        <p:strVal val="visible"/>
                                      </p:to>
                                    </p:set>
                                    <p:anim calcmode="lin" valueType="num">
                                      <p:cBhvr>
                                        <p:cTn id="12" dur="500" fill="hold"/>
                                        <p:tgtEl>
                                          <p:spTgt spid="662577"/>
                                        </p:tgtEl>
                                        <p:attrNameLst>
                                          <p:attrName>ppt_w</p:attrName>
                                        </p:attrNameLst>
                                      </p:cBhvr>
                                      <p:tavLst>
                                        <p:tav tm="0">
                                          <p:val>
                                            <p:fltVal val="0"/>
                                          </p:val>
                                        </p:tav>
                                        <p:tav tm="100000">
                                          <p:val>
                                            <p:strVal val="#ppt_w"/>
                                          </p:val>
                                        </p:tav>
                                      </p:tavLst>
                                    </p:anim>
                                    <p:anim calcmode="lin" valueType="num">
                                      <p:cBhvr>
                                        <p:cTn id="13" dur="500" fill="hold"/>
                                        <p:tgtEl>
                                          <p:spTgt spid="662577"/>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66257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662576"/>
                                        </p:tgtEl>
                                        <p:attrNameLst>
                                          <p:attrName>style.visibility</p:attrName>
                                        </p:attrNameLst>
                                      </p:cBhvr>
                                      <p:to>
                                        <p:strVal val="visible"/>
                                      </p:to>
                                    </p:set>
                                    <p:animEffect transition="in" filter="fade">
                                      <p:cBhvr>
                                        <p:cTn id="22" dur="1000"/>
                                        <p:tgtEl>
                                          <p:spTgt spid="662576"/>
                                        </p:tgtEl>
                                      </p:cBhvr>
                                    </p:animEffect>
                                    <p:anim calcmode="lin" valueType="num">
                                      <p:cBhvr>
                                        <p:cTn id="23" dur="1000" fill="hold"/>
                                        <p:tgtEl>
                                          <p:spTgt spid="662576"/>
                                        </p:tgtEl>
                                        <p:attrNameLst>
                                          <p:attrName>ppt_x</p:attrName>
                                        </p:attrNameLst>
                                      </p:cBhvr>
                                      <p:tavLst>
                                        <p:tav tm="0">
                                          <p:val>
                                            <p:strVal val="#ppt_x"/>
                                          </p:val>
                                        </p:tav>
                                        <p:tav tm="100000">
                                          <p:val>
                                            <p:strVal val="#ppt_x"/>
                                          </p:val>
                                        </p:tav>
                                      </p:tavLst>
                                    </p:anim>
                                    <p:anim calcmode="lin" valueType="num">
                                      <p:cBhvr>
                                        <p:cTn id="24" dur="1000" fill="hold"/>
                                        <p:tgtEl>
                                          <p:spTgt spid="6625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76" grpId="0" animBg="1"/>
      <p:bldP spid="662577" grpId="0" animBg="1"/>
      <p:bldP spid="662577"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a:xfrm>
            <a:off x="771525" y="-69850"/>
            <a:ext cx="8743950" cy="1143000"/>
          </a:xfrm>
        </p:spPr>
        <p:txBody>
          <a:bodyPr/>
          <a:lstStyle/>
          <a:p>
            <a:pPr eaLnBrk="1" hangingPunct="1">
              <a:defRPr/>
            </a:pPr>
            <a:r>
              <a:rPr lang="en-US" smtClean="0"/>
              <a:t>MSCT and Chest Pain</a:t>
            </a:r>
          </a:p>
        </p:txBody>
      </p:sp>
      <p:sp>
        <p:nvSpPr>
          <p:cNvPr id="664579" name="Rectangle 3"/>
          <p:cNvSpPr>
            <a:spLocks noGrp="1" noChangeArrowheads="1"/>
          </p:cNvSpPr>
          <p:nvPr>
            <p:ph type="body" idx="1"/>
          </p:nvPr>
        </p:nvSpPr>
        <p:spPr>
          <a:xfrm>
            <a:off x="785813" y="1482725"/>
            <a:ext cx="8743950" cy="4114800"/>
          </a:xfrm>
        </p:spPr>
        <p:txBody>
          <a:bodyPr/>
          <a:lstStyle/>
          <a:p>
            <a:pPr eaLnBrk="1" hangingPunct="1">
              <a:defRPr/>
            </a:pPr>
            <a:endParaRPr lang="en-US" smtClean="0"/>
          </a:p>
        </p:txBody>
      </p:sp>
      <p:sp>
        <p:nvSpPr>
          <p:cNvPr id="86020" name="Rectangle 4"/>
          <p:cNvSpPr>
            <a:spLocks noChangeArrowheads="1"/>
          </p:cNvSpPr>
          <p:nvPr/>
        </p:nvSpPr>
        <p:spPr bwMode="blackWhite">
          <a:xfrm>
            <a:off x="130175" y="1030288"/>
            <a:ext cx="10015538" cy="5607050"/>
          </a:xfrm>
          <a:prstGeom prst="rect">
            <a:avLst/>
          </a:prstGeom>
          <a:gradFill rotWithShape="0">
            <a:gsLst>
              <a:gs pos="0">
                <a:srgbClr val="007379"/>
              </a:gs>
              <a:gs pos="100000">
                <a:srgbClr val="003538"/>
              </a:gs>
            </a:gsLst>
            <a:path path="shape">
              <a:fillToRect l="50000" t="50000" r="50000" b="50000"/>
            </a:path>
          </a:gradFill>
          <a:ln w="19050">
            <a:solidFill>
              <a:srgbClr val="A77D00"/>
            </a:solidFill>
            <a:miter lim="800000"/>
            <a:headEnd type="none" w="sm" len="sm"/>
            <a:tailEnd type="none" w="sm" len="sm"/>
          </a:ln>
          <a:effectLst>
            <a:outerShdw dist="127000" dir="3187806" algn="ctr" rotWithShape="0">
              <a:schemeClr val="bg2"/>
            </a:outerShdw>
          </a:effectLst>
        </p:spPr>
        <p:txBody>
          <a:bodyPr wrap="none" anchor="ctr"/>
          <a:lstStyle/>
          <a:p>
            <a:endParaRPr lang="en-US" sz="2400" i="0">
              <a:solidFill>
                <a:schemeClr val="tx1"/>
              </a:solidFill>
            </a:endParaRPr>
          </a:p>
        </p:txBody>
      </p:sp>
      <p:graphicFrame>
        <p:nvGraphicFramePr>
          <p:cNvPr id="664581" name="Group 5"/>
          <p:cNvGraphicFramePr>
            <a:graphicFrameLocks noGrp="1"/>
          </p:cNvGraphicFramePr>
          <p:nvPr/>
        </p:nvGraphicFramePr>
        <p:xfrm>
          <a:off x="133350" y="863600"/>
          <a:ext cx="9979026" cy="5784851"/>
        </p:xfrm>
        <a:graphic>
          <a:graphicData uri="http://schemas.openxmlformats.org/drawingml/2006/table">
            <a:tbl>
              <a:tblPr/>
              <a:tblGrid>
                <a:gridCol w="1601789"/>
                <a:gridCol w="1158875"/>
                <a:gridCol w="714375"/>
                <a:gridCol w="684212"/>
                <a:gridCol w="779463"/>
                <a:gridCol w="701675"/>
                <a:gridCol w="752475"/>
                <a:gridCol w="750887"/>
                <a:gridCol w="663575"/>
                <a:gridCol w="674688"/>
                <a:gridCol w="1497012"/>
              </a:tblGrid>
              <a:tr h="435023">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800" b="1" i="0" u="none" strike="noStrike" cap="none" normalizeH="0" baseline="0" smtClean="0">
                          <a:ln>
                            <a:noFill/>
                          </a:ln>
                          <a:solidFill>
                            <a:schemeClr val="bg2"/>
                          </a:solidFill>
                          <a:effectLst/>
                          <a:latin typeface="Arial" pitchFamily="34" charset="0"/>
                          <a:ea typeface="MS Mincho" pitchFamily="49" charset="-128"/>
                        </a:rPr>
                        <a:t>Author</a:t>
                      </a: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25" anchor="ctr" horzOverflow="overflow">
                    <a:lnL w="28575" cap="flat" cmpd="sng" algn="ctr">
                      <a:solidFill>
                        <a:srgbClr val="A77D00"/>
                      </a:solidFill>
                      <a:prstDash val="solid"/>
                      <a:round/>
                      <a:headEnd type="none" w="med" len="med"/>
                      <a:tailEnd type="none" w="med" len="med"/>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800" b="1" i="0" u="none" strike="noStrike" cap="none" normalizeH="0" baseline="0" smtClean="0">
                          <a:ln>
                            <a:noFill/>
                          </a:ln>
                          <a:solidFill>
                            <a:schemeClr val="bg2"/>
                          </a:solidFill>
                          <a:effectLst/>
                          <a:latin typeface="Arial" pitchFamily="34" charset="0"/>
                          <a:ea typeface="MS Mincho" pitchFamily="49" charset="-128"/>
                        </a:rPr>
                        <a:t>Journal</a:t>
                      </a: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25"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800" b="1" i="0" u="none" strike="noStrike" cap="none" normalizeH="0" baseline="0" smtClean="0">
                          <a:ln>
                            <a:noFill/>
                          </a:ln>
                          <a:solidFill>
                            <a:schemeClr val="bg2"/>
                          </a:solidFill>
                          <a:effectLst/>
                          <a:latin typeface="Arial" pitchFamily="34" charset="0"/>
                          <a:ea typeface="MS Mincho" pitchFamily="49" charset="-128"/>
                        </a:rPr>
                        <a:t>Year</a:t>
                      </a: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25"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800" b="1" i="0" u="none" strike="noStrike" cap="none" normalizeH="0" baseline="0" smtClean="0">
                          <a:ln>
                            <a:noFill/>
                          </a:ln>
                          <a:solidFill>
                            <a:schemeClr val="bg2"/>
                          </a:solidFill>
                          <a:effectLst/>
                          <a:latin typeface="Arial" pitchFamily="34" charset="0"/>
                          <a:ea typeface="MS Mincho" pitchFamily="49" charset="-128"/>
                        </a:rPr>
                        <a:t>N</a:t>
                      </a: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25"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800" b="1" i="0" u="none" strike="noStrike" cap="none" normalizeH="0" baseline="0" smtClean="0">
                          <a:ln>
                            <a:noFill/>
                          </a:ln>
                          <a:solidFill>
                            <a:schemeClr val="bg2"/>
                          </a:solidFill>
                          <a:effectLst/>
                          <a:latin typeface="Arial" pitchFamily="34" charset="0"/>
                          <a:ea typeface="MS Mincho" pitchFamily="49" charset="-128"/>
                        </a:rPr>
                        <a:t>Slice</a:t>
                      </a:r>
                    </a:p>
                  </a:txBody>
                  <a:tcPr marT="0" marB="45725"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25"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800" b="1" i="0" u="none" strike="noStrike" cap="none" normalizeH="0" baseline="0" smtClean="0">
                          <a:ln>
                            <a:noFill/>
                          </a:ln>
                          <a:solidFill>
                            <a:schemeClr val="bg2"/>
                          </a:solidFill>
                          <a:effectLst/>
                          <a:latin typeface="Arial" pitchFamily="34" charset="0"/>
                          <a:ea typeface="MS Mincho" pitchFamily="49" charset="-128"/>
                        </a:rPr>
                        <a:t>Sens</a:t>
                      </a: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25"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800" b="1" i="0" u="none" strike="noStrike" cap="none" normalizeH="0" baseline="0" smtClean="0">
                          <a:ln>
                            <a:noFill/>
                          </a:ln>
                          <a:solidFill>
                            <a:schemeClr val="bg2"/>
                          </a:solidFill>
                          <a:effectLst/>
                          <a:latin typeface="Arial" pitchFamily="34" charset="0"/>
                          <a:ea typeface="MS Mincho" pitchFamily="49" charset="-128"/>
                        </a:rPr>
                        <a:t>Spec</a:t>
                      </a: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25"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800" b="1" i="0" u="none" strike="noStrike" cap="none" normalizeH="0" baseline="0" smtClean="0">
                          <a:ln>
                            <a:noFill/>
                          </a:ln>
                          <a:solidFill>
                            <a:schemeClr val="bg2"/>
                          </a:solidFill>
                          <a:effectLst/>
                          <a:latin typeface="Arial" pitchFamily="34" charset="0"/>
                          <a:ea typeface="MS Mincho" pitchFamily="49" charset="-128"/>
                        </a:rPr>
                        <a:t>PPV</a:t>
                      </a: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25"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800" b="1" i="0" u="none" strike="noStrike" cap="none" normalizeH="0" baseline="0" smtClean="0">
                          <a:ln>
                            <a:noFill/>
                          </a:ln>
                          <a:solidFill>
                            <a:schemeClr val="bg2"/>
                          </a:solidFill>
                          <a:effectLst/>
                          <a:latin typeface="Arial" pitchFamily="34" charset="0"/>
                          <a:ea typeface="MS Mincho" pitchFamily="49" charset="-128"/>
                        </a:rPr>
                        <a:t>NPV</a:t>
                      </a: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25"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700" b="1" i="0" u="none" strike="noStrike" cap="none" normalizeH="0" baseline="0" smtClean="0">
                          <a:ln>
                            <a:noFill/>
                          </a:ln>
                          <a:solidFill>
                            <a:schemeClr val="bg2"/>
                          </a:solidFill>
                          <a:effectLst/>
                          <a:latin typeface="Arial" pitchFamily="34" charset="0"/>
                          <a:ea typeface="MS Mincho" pitchFamily="49" charset="-128"/>
                        </a:rPr>
                        <a:t>Comparison</a:t>
                      </a:r>
                      <a:endParaRPr kumimoji="0" lang="en-US" sz="1700" b="1" i="0" u="none" strike="noStrike" cap="none" normalizeH="0" baseline="0" smtClean="0">
                        <a:ln>
                          <a:noFill/>
                        </a:ln>
                        <a:solidFill>
                          <a:schemeClr val="bg2"/>
                        </a:solidFill>
                        <a:effectLst/>
                        <a:latin typeface="Arial" pitchFamily="34" charset="0"/>
                        <a:ea typeface="MS Mincho" pitchFamily="49" charset="-128"/>
                      </a:endParaRPr>
                    </a:p>
                  </a:txBody>
                  <a:tcPr marT="0" marB="45725" anchor="ctr" horzOverflow="overflow">
                    <a:lnL>
                      <a:noFill/>
                    </a:lnL>
                    <a:lnR w="28575" cap="flat" cmpd="sng" algn="ctr">
                      <a:solidFill>
                        <a:srgbClr val="A77D00"/>
                      </a:solidFill>
                      <a:prstDash val="solid"/>
                      <a:round/>
                      <a:headEnd type="none" w="med" len="med"/>
                      <a:tailEnd type="none" w="med" len="med"/>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r>
              <a:tr h="349288">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Sato Y</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Circ J</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2004</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2</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4</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SRO</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100</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100</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0"/>
                        </a:spcBef>
                        <a:spcAft>
                          <a:spcPct val="0"/>
                        </a:spcAft>
                        <a:buClr>
                          <a:schemeClr val="tx2"/>
                        </a:buClr>
                        <a:buSzPct val="115000"/>
                        <a:buFontTx/>
                        <a:buNone/>
                        <a:tabLst/>
                      </a:pPr>
                      <a:r>
                        <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rPr>
                        <a:t>-</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0"/>
                        </a:spcBef>
                        <a:spcAft>
                          <a:spcPct val="0"/>
                        </a:spcAft>
                        <a:buClr>
                          <a:schemeClr val="tx2"/>
                        </a:buClr>
                        <a:buSzPct val="115000"/>
                        <a:buFontTx/>
                        <a:buNone/>
                        <a:tabLst/>
                      </a:pPr>
                      <a:r>
                        <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rPr>
                        <a:t>-</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None</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r>
              <a:tr h="458838">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Dorgelo</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Eur Radiol</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2004</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22</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SRO</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94</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96</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0"/>
                        </a:spcBef>
                        <a:spcAft>
                          <a:spcPct val="0"/>
                        </a:spcAft>
                        <a:buClr>
                          <a:schemeClr val="tx2"/>
                        </a:buClr>
                        <a:buSzPct val="115000"/>
                        <a:buFontTx/>
                        <a:buNone/>
                        <a:tabLst/>
                      </a:pPr>
                      <a:r>
                        <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rPr>
                        <a:t>**</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0"/>
                        </a:spcBef>
                        <a:spcAft>
                          <a:spcPct val="0"/>
                        </a:spcAft>
                        <a:buClr>
                          <a:schemeClr val="tx2"/>
                        </a:buClr>
                        <a:buSzPct val="115000"/>
                        <a:buFontTx/>
                        <a:buNone/>
                        <a:tabLst/>
                      </a:pPr>
                      <a:r>
                        <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rPr>
                        <a:t>**</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0"/>
                        </a:spcBef>
                        <a:spcAft>
                          <a:spcPct val="0"/>
                        </a:spcAft>
                        <a:buClr>
                          <a:schemeClr val="tx2"/>
                        </a:buClr>
                        <a:buSzPct val="115000"/>
                        <a:buFontTx/>
                        <a:buNone/>
                        <a:tabLst/>
                      </a:pPr>
                      <a:r>
                        <a:rPr kumimoji="0" lang="en-US" sz="14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a:t>
                      </a:r>
                    </a:p>
                  </a:txBody>
                  <a:tcPr marT="0" marB="4572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r>
              <a:tr h="435023">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Ghersin E</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AJR</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2004</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66</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16</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SRO</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80</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89</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52</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97</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Cath</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r>
              <a:tr h="435023">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White CS</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AJR</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2005</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69</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16</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TRO</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83</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96</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83</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96</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Cath</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r>
              <a:tr h="435023">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Johnson TRC</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AJR</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2005</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55</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64</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TRO</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94</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77</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84</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91</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Adj. dx</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r>
              <a:tr h="435023">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Sato Y</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Circ J</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2005</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31</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4</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SRO</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95.5</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88.9</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rPr>
                        <a:t>-</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rPr>
                        <a:t>-</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Cath, MI</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r>
              <a:tr h="472492">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Gallagher MJ</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Ann Em Med</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2006</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92</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64</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SRO</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86</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92</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50</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99</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ACS/Cath 30d</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r>
              <a:tr h="435023">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Hoffmann U</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AJR</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2006</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40</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16/64</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SRO</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100</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74</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38</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100</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Adj. dx</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r>
              <a:tr h="436611">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Hoffmann U</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Circulation</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2006</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103</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64</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SRO</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100</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82</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47</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100</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Adj. dx</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r>
              <a:tr h="485828">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Savino G</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Radiol Med</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2006</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23</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64</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TRO</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rPr>
                        <a:t>-</a:t>
                      </a:r>
                      <a:endParaRPr kumimoji="0" lang="en-US" sz="1400" b="1" i="0" u="none" strike="noStrike" cap="none" normalizeH="0" baseline="0" smtClean="0">
                        <a:ln>
                          <a:noFill/>
                        </a:ln>
                        <a:solidFill>
                          <a:srgbClr val="FFFF99"/>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Cath</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endParaRPr>
                    </a:p>
                  </a:txBody>
                  <a:tcPr marT="0" marB="4572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r>
              <a:tr h="485828">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Hollander JE</a:t>
                      </a:r>
                    </a:p>
                  </a:txBody>
                  <a:tcPr marT="0" marB="4572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Ac Em Med</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2007</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54</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64</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SRO</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Obs</a:t>
                      </a:r>
                    </a:p>
                  </a:txBody>
                  <a:tcPr marT="0" marB="4572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r>
              <a:tr h="485828">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Goldstein JA</a:t>
                      </a:r>
                    </a:p>
                  </a:txBody>
                  <a:tcPr marT="0" marB="4572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JACC</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2007</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197</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64</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SRO</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a:t>
                      </a:r>
                    </a:p>
                  </a:txBody>
                  <a:tcPr marT="0"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rPr>
                        <a:t>RCT, obs</a:t>
                      </a:r>
                    </a:p>
                  </a:txBody>
                  <a:tcPr marT="0" marB="4572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r>
            </a:tbl>
          </a:graphicData>
        </a:graphic>
      </p:graphicFrame>
      <p:sp>
        <p:nvSpPr>
          <p:cNvPr id="664804" name="Rectangle 228"/>
          <p:cNvSpPr>
            <a:spLocks noChangeArrowheads="1"/>
          </p:cNvSpPr>
          <p:nvPr/>
        </p:nvSpPr>
        <p:spPr bwMode="blackWhite">
          <a:xfrm>
            <a:off x="150813" y="3875088"/>
            <a:ext cx="10015537" cy="1331912"/>
          </a:xfrm>
          <a:prstGeom prst="rect">
            <a:avLst/>
          </a:prstGeom>
          <a:gradFill rotWithShape="0">
            <a:gsLst>
              <a:gs pos="0">
                <a:srgbClr val="007379"/>
              </a:gs>
              <a:gs pos="100000">
                <a:srgbClr val="003538"/>
              </a:gs>
            </a:gsLst>
            <a:path path="shape">
              <a:fillToRect l="50000" t="50000" r="50000" b="50000"/>
            </a:path>
          </a:gradFill>
          <a:ln w="19050">
            <a:solidFill>
              <a:srgbClr val="A77D00"/>
            </a:solidFill>
            <a:miter lim="800000"/>
            <a:headEnd type="none" w="sm" len="sm"/>
            <a:tailEnd type="none" w="sm" len="sm"/>
          </a:ln>
          <a:effectLst>
            <a:outerShdw dist="127000" dir="3187806" algn="ctr" rotWithShape="0">
              <a:schemeClr val="bg2"/>
            </a:outerShdw>
          </a:effectLst>
        </p:spPr>
        <p:txBody>
          <a:bodyPr wrap="none" anchor="ctr"/>
          <a:lstStyle/>
          <a:p>
            <a:endParaRPr lang="en-US" sz="2400" i="0">
              <a:solidFill>
                <a:schemeClr val="tx1"/>
              </a:solidFill>
            </a:endParaRPr>
          </a:p>
        </p:txBody>
      </p:sp>
      <p:graphicFrame>
        <p:nvGraphicFramePr>
          <p:cNvPr id="664853" name="Group 277"/>
          <p:cNvGraphicFramePr>
            <a:graphicFrameLocks noGrp="1"/>
          </p:cNvGraphicFramePr>
          <p:nvPr/>
        </p:nvGraphicFramePr>
        <p:xfrm>
          <a:off x="161925" y="3916363"/>
          <a:ext cx="9979026" cy="1314450"/>
        </p:xfrm>
        <a:graphic>
          <a:graphicData uri="http://schemas.openxmlformats.org/drawingml/2006/table">
            <a:tbl>
              <a:tblPr/>
              <a:tblGrid>
                <a:gridCol w="1601789"/>
                <a:gridCol w="1158875"/>
                <a:gridCol w="714375"/>
                <a:gridCol w="684212"/>
                <a:gridCol w="779463"/>
                <a:gridCol w="701675"/>
                <a:gridCol w="752475"/>
                <a:gridCol w="750887"/>
                <a:gridCol w="663575"/>
                <a:gridCol w="674688"/>
                <a:gridCol w="1497012"/>
              </a:tblGrid>
              <a:tr h="420891">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42" anchor="ctr" horzOverflow="overflow">
                    <a:lnL w="28575" cap="flat" cmpd="sng" algn="ctr">
                      <a:solidFill>
                        <a:srgbClr val="A77D00"/>
                      </a:solidFill>
                      <a:prstDash val="solid"/>
                      <a:round/>
                      <a:headEnd type="none" w="med" len="med"/>
                      <a:tailEnd type="none" w="med" len="med"/>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42"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42"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800" b="1" i="0" u="none" strike="noStrike" cap="none" normalizeH="0" baseline="0" smtClean="0">
                          <a:ln>
                            <a:noFill/>
                          </a:ln>
                          <a:solidFill>
                            <a:schemeClr val="bg2"/>
                          </a:solidFill>
                          <a:effectLst/>
                          <a:latin typeface="Arial" pitchFamily="34" charset="0"/>
                          <a:ea typeface="MS Mincho" pitchFamily="49" charset="-128"/>
                        </a:rPr>
                        <a:t>N</a:t>
                      </a: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42"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42"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42"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800" b="1" i="0" u="none" strike="noStrike" cap="none" normalizeH="0" baseline="0" smtClean="0">
                          <a:ln>
                            <a:noFill/>
                          </a:ln>
                          <a:solidFill>
                            <a:schemeClr val="bg2"/>
                          </a:solidFill>
                          <a:effectLst/>
                          <a:latin typeface="Arial" pitchFamily="34" charset="0"/>
                          <a:ea typeface="MS Mincho" pitchFamily="49" charset="-128"/>
                        </a:rPr>
                        <a:t>Sens</a:t>
                      </a: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42"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800" b="1" i="0" u="none" strike="noStrike" cap="none" normalizeH="0" baseline="0" smtClean="0">
                          <a:ln>
                            <a:noFill/>
                          </a:ln>
                          <a:solidFill>
                            <a:schemeClr val="bg2"/>
                          </a:solidFill>
                          <a:effectLst/>
                          <a:latin typeface="Arial" pitchFamily="34" charset="0"/>
                          <a:ea typeface="MS Mincho" pitchFamily="49" charset="-128"/>
                        </a:rPr>
                        <a:t>Spec</a:t>
                      </a: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42"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800" b="1" i="0" u="none" strike="noStrike" cap="none" normalizeH="0" baseline="0" smtClean="0">
                          <a:ln>
                            <a:noFill/>
                          </a:ln>
                          <a:solidFill>
                            <a:schemeClr val="bg2"/>
                          </a:solidFill>
                          <a:effectLst/>
                          <a:latin typeface="Arial" pitchFamily="34" charset="0"/>
                          <a:ea typeface="MS Mincho" pitchFamily="49" charset="-128"/>
                        </a:rPr>
                        <a:t>PPV</a:t>
                      </a: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42"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altLang="ja-JP" sz="1800" b="1" i="0" u="none" strike="noStrike" cap="none" normalizeH="0" baseline="0" smtClean="0">
                          <a:ln>
                            <a:noFill/>
                          </a:ln>
                          <a:solidFill>
                            <a:schemeClr val="bg2"/>
                          </a:solidFill>
                          <a:effectLst/>
                          <a:latin typeface="Arial" pitchFamily="34" charset="0"/>
                          <a:ea typeface="MS Mincho" pitchFamily="49" charset="-128"/>
                        </a:rPr>
                        <a:t>NPV</a:t>
                      </a:r>
                      <a:endParaRPr kumimoji="0" lang="en-US" sz="1800" b="1" i="0" u="none" strike="noStrike" cap="none" normalizeH="0" baseline="0" smtClean="0">
                        <a:ln>
                          <a:noFill/>
                        </a:ln>
                        <a:solidFill>
                          <a:schemeClr val="bg2"/>
                        </a:solidFill>
                        <a:effectLst/>
                        <a:latin typeface="Arial" pitchFamily="34" charset="0"/>
                        <a:ea typeface="MS Mincho" pitchFamily="49" charset="-128"/>
                      </a:endParaRPr>
                    </a:p>
                  </a:txBody>
                  <a:tcPr marT="0" marB="45742" anchor="ctr" horzOverflow="overflow">
                    <a:lnL>
                      <a:noFill/>
                    </a:lnL>
                    <a:lnR>
                      <a:noFill/>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endParaRPr kumimoji="0" lang="en-US" sz="1700" b="1" i="0" u="none" strike="noStrike" cap="none" normalizeH="0" baseline="0" smtClean="0">
                        <a:ln>
                          <a:noFill/>
                        </a:ln>
                        <a:solidFill>
                          <a:schemeClr val="bg2"/>
                        </a:solidFill>
                        <a:effectLst/>
                        <a:latin typeface="Arial" pitchFamily="34" charset="0"/>
                        <a:ea typeface="MS Mincho" pitchFamily="49" charset="-128"/>
                      </a:endParaRPr>
                    </a:p>
                  </a:txBody>
                  <a:tcPr marT="0" marB="45742" anchor="ctr" horzOverflow="overflow">
                    <a:lnL>
                      <a:noFill/>
                    </a:lnL>
                    <a:lnR w="28575" cap="flat" cmpd="sng" algn="ctr">
                      <a:solidFill>
                        <a:srgbClr val="A77D00"/>
                      </a:solidFill>
                      <a:prstDash val="solid"/>
                      <a:round/>
                      <a:headEnd type="none" w="med" len="med"/>
                      <a:tailEnd type="none" w="med" len="med"/>
                    </a:lnR>
                    <a:lnT cap="flat">
                      <a:noFill/>
                    </a:lnT>
                    <a:lnB>
                      <a:noFill/>
                    </a:lnB>
                    <a:lnTlToBr>
                      <a:noFill/>
                    </a:lnTlToBr>
                    <a:lnBlToTr>
                      <a:noFill/>
                    </a:lnBlToTr>
                    <a:gradFill rotWithShape="0">
                      <a:gsLst>
                        <a:gs pos="0">
                          <a:srgbClr val="A77D00"/>
                        </a:gs>
                        <a:gs pos="50000">
                          <a:srgbClr val="FDE25E"/>
                        </a:gs>
                        <a:gs pos="100000">
                          <a:srgbClr val="A77D00"/>
                        </a:gs>
                      </a:gsLst>
                      <a:lin ang="5400000" scaled="1"/>
                    </a:gradFill>
                  </a:tcPr>
                </a:tc>
              </a:tr>
              <a:tr h="420891">
                <a:tc gridSpan="3">
                  <a:txBody>
                    <a:bodyPr/>
                    <a:lstStyle/>
                    <a:p>
                      <a:pPr marL="231775" marR="0" lvl="0" indent="-231775" algn="r"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MS Mincho" pitchFamily="49" charset="-128"/>
                        </a:rPr>
                        <a:t>AVERAGE</a:t>
                      </a:r>
                    </a:p>
                  </a:txBody>
                  <a:tcPr marT="0" marB="45742" anchor="ct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hMerge="1">
                  <a:txBody>
                    <a:bodyPr/>
                    <a:lstStyle/>
                    <a:p>
                      <a:endParaRPr lang="en-US"/>
                    </a:p>
                  </a:txBody>
                  <a:tcPr/>
                </a:tc>
                <a:tc hMerge="1">
                  <a:txBody>
                    <a:bodyPr/>
                    <a:lstStyle/>
                    <a:p>
                      <a:endParaRPr lang="en-US"/>
                    </a:p>
                  </a:txBody>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MS Mincho" pitchFamily="49" charset="-128"/>
                        </a:rPr>
                        <a:t>754</a:t>
                      </a:r>
                    </a:p>
                  </a:txBody>
                  <a:tcPr marT="0"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endParaRPr kumimoji="0" 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MS Mincho" pitchFamily="49" charset="-128"/>
                      </a:endParaRPr>
                    </a:p>
                  </a:txBody>
                  <a:tcPr marT="0" marB="45742"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endParaRPr kumimoji="0" 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MS Mincho" pitchFamily="49" charset="-128"/>
                      </a:endParaRPr>
                    </a:p>
                  </a:txBody>
                  <a:tcPr marT="0" marB="45742"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MS Mincho" pitchFamily="49" charset="-128"/>
                        </a:rPr>
                        <a:t>91</a:t>
                      </a:r>
                    </a:p>
                  </a:txBody>
                  <a:tcPr marT="0"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MS Mincho" pitchFamily="49" charset="-128"/>
                        </a:rPr>
                        <a:t>87</a:t>
                      </a:r>
                    </a:p>
                  </a:txBody>
                  <a:tcPr marT="0"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MS Mincho" pitchFamily="49" charset="-128"/>
                        </a:rPr>
                        <a:t>59</a:t>
                      </a:r>
                    </a:p>
                  </a:txBody>
                  <a:tcPr marT="0"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MS Mincho" pitchFamily="49" charset="-128"/>
                        </a:rPr>
                        <a:t>98</a:t>
                      </a:r>
                    </a:p>
                  </a:txBody>
                  <a:tcPr marT="0"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endParaRPr kumimoji="0" lang="en-US"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MS Mincho" pitchFamily="49" charset="-128"/>
                      </a:endParaRPr>
                    </a:p>
                  </a:txBody>
                  <a:tcPr marT="0" marB="45742" anchor="ct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7370">
                        <a:alpha val="50000"/>
                      </a:srgbClr>
                    </a:solidFill>
                  </a:tcPr>
                </a:tc>
              </a:tr>
              <a:tr h="472668">
                <a:tc gridSpan="3">
                  <a:txBody>
                    <a:bodyPr/>
                    <a:lstStyle/>
                    <a:p>
                      <a:pPr marL="231775" marR="0" lvl="0" indent="-231775" algn="r"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MS Mincho" pitchFamily="49" charset="-128"/>
                        </a:rPr>
                        <a:t>AVERAGE </a:t>
                      </a:r>
                      <a:r>
                        <a:rPr kumimoji="0" lang="en-US" sz="2400" b="1" i="1" u="none" strike="noStrike" cap="none" normalizeH="0" baseline="0" smtClean="0">
                          <a:ln>
                            <a:noFill/>
                          </a:ln>
                          <a:solidFill>
                            <a:srgbClr val="FFFF00"/>
                          </a:solidFill>
                          <a:effectLst>
                            <a:outerShdw blurRad="38100" dist="38100" dir="2700000" algn="tl">
                              <a:srgbClr val="000000"/>
                            </a:outerShdw>
                          </a:effectLst>
                          <a:latin typeface="Arial" pitchFamily="34" charset="0"/>
                          <a:ea typeface="MS Mincho" pitchFamily="49" charset="-128"/>
                        </a:rPr>
                        <a:t>(64 slice)</a:t>
                      </a:r>
                    </a:p>
                  </a:txBody>
                  <a:tcPr marT="0" marB="45742"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hMerge="1">
                  <a:txBody>
                    <a:bodyPr/>
                    <a:lstStyle/>
                    <a:p>
                      <a:endParaRPr lang="en-US"/>
                    </a:p>
                  </a:txBody>
                  <a:tcPr/>
                </a:tc>
                <a:tc hMerge="1">
                  <a:txBody>
                    <a:bodyPr/>
                    <a:lstStyle/>
                    <a:p>
                      <a:endParaRPr lang="en-US"/>
                    </a:p>
                  </a:txBody>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MS Mincho" pitchFamily="49" charset="-128"/>
                        </a:rPr>
                        <a:t>250</a:t>
                      </a:r>
                    </a:p>
                  </a:txBody>
                  <a:tcPr marT="0"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endParaRPr kumimoji="0" 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MS Mincho" pitchFamily="49" charset="-128"/>
                      </a:endParaRPr>
                    </a:p>
                  </a:txBody>
                  <a:tcPr marT="0" marB="45742"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endParaRPr kumimoji="0" lang="en-US"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MS Mincho" pitchFamily="49" charset="-128"/>
                      </a:endParaRPr>
                    </a:p>
                  </a:txBody>
                  <a:tcPr marT="0" marB="45742"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rPr>
                        <a:t>94</a:t>
                      </a:r>
                    </a:p>
                  </a:txBody>
                  <a:tcPr marT="0"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rPr>
                        <a:t>85</a:t>
                      </a:r>
                    </a:p>
                  </a:txBody>
                  <a:tcPr marT="0"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MS Mincho" pitchFamily="49" charset="-128"/>
                        </a:rPr>
                        <a:t>56</a:t>
                      </a:r>
                    </a:p>
                  </a:txBody>
                  <a:tcPr marT="0"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Arial" pitchFamily="34" charset="0"/>
                        </a:rPr>
                        <a:t>98</a:t>
                      </a:r>
                    </a:p>
                  </a:txBody>
                  <a:tcPr marT="0"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c>
                  <a:txBody>
                    <a:bodyPr/>
                    <a:lstStyle/>
                    <a:p>
                      <a:pPr marL="231775" marR="0" lvl="0" indent="-231775" algn="ctr" defTabSz="914400" rtl="0" eaLnBrk="1" fontAlgn="base" latinLnBrk="0" hangingPunct="1">
                        <a:lnSpc>
                          <a:spcPct val="100000"/>
                        </a:lnSpc>
                        <a:spcBef>
                          <a:spcPct val="20000"/>
                        </a:spcBef>
                        <a:spcAft>
                          <a:spcPct val="0"/>
                        </a:spcAft>
                        <a:buClr>
                          <a:schemeClr val="tx2"/>
                        </a:buClr>
                        <a:buSzPct val="115000"/>
                        <a:buFontTx/>
                        <a:buNone/>
                        <a:tabLst/>
                      </a:pPr>
                      <a:endParaRPr kumimoji="0" lang="en-US" sz="28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MS Mincho" pitchFamily="49" charset="-128"/>
                      </a:endParaRPr>
                    </a:p>
                  </a:txBody>
                  <a:tcPr marT="0" marB="45742"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7370">
                        <a:alpha val="50000"/>
                      </a:srgb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64804"/>
                                        </p:tgtEl>
                                        <p:attrNameLst>
                                          <p:attrName>style.visibility</p:attrName>
                                        </p:attrNameLst>
                                      </p:cBhvr>
                                      <p:to>
                                        <p:strVal val="visible"/>
                                      </p:to>
                                    </p:set>
                                    <p:anim calcmode="lin" valueType="num">
                                      <p:cBhvr>
                                        <p:cTn id="7" dur="500" fill="hold"/>
                                        <p:tgtEl>
                                          <p:spTgt spid="664804"/>
                                        </p:tgtEl>
                                        <p:attrNameLst>
                                          <p:attrName>ppt_w</p:attrName>
                                        </p:attrNameLst>
                                      </p:cBhvr>
                                      <p:tavLst>
                                        <p:tav tm="0">
                                          <p:val>
                                            <p:fltVal val="0"/>
                                          </p:val>
                                        </p:tav>
                                        <p:tav tm="100000">
                                          <p:val>
                                            <p:strVal val="#ppt_w"/>
                                          </p:val>
                                        </p:tav>
                                      </p:tavLst>
                                    </p:anim>
                                    <p:anim calcmode="lin" valueType="num">
                                      <p:cBhvr>
                                        <p:cTn id="8" dur="500" fill="hold"/>
                                        <p:tgtEl>
                                          <p:spTgt spid="664804"/>
                                        </p:tgtEl>
                                        <p:attrNameLst>
                                          <p:attrName>ppt_h</p:attrName>
                                        </p:attrNameLst>
                                      </p:cBhvr>
                                      <p:tavLst>
                                        <p:tav tm="0">
                                          <p:val>
                                            <p:fltVal val="0"/>
                                          </p:val>
                                        </p:tav>
                                        <p:tav tm="100000">
                                          <p:val>
                                            <p:strVal val="#ppt_h"/>
                                          </p:val>
                                        </p:tav>
                                      </p:tavLst>
                                    </p:anim>
                                    <p:animEffect transition="in" filter="fade">
                                      <p:cBhvr>
                                        <p:cTn id="9" dur="500"/>
                                        <p:tgtEl>
                                          <p:spTgt spid="664804"/>
                                        </p:tgtEl>
                                      </p:cBhvr>
                                    </p:animEffect>
                                  </p:childTnLst>
                                </p:cTn>
                              </p:par>
                              <p:par>
                                <p:cTn id="10" presetID="53" presetClass="entr" presetSubtype="0" fill="hold" nodeType="withEffect">
                                  <p:stCondLst>
                                    <p:cond delay="0"/>
                                  </p:stCondLst>
                                  <p:childTnLst>
                                    <p:set>
                                      <p:cBhvr>
                                        <p:cTn id="11" dur="1" fill="hold">
                                          <p:stCondLst>
                                            <p:cond delay="0"/>
                                          </p:stCondLst>
                                        </p:cTn>
                                        <p:tgtEl>
                                          <p:spTgt spid="664853"/>
                                        </p:tgtEl>
                                        <p:attrNameLst>
                                          <p:attrName>style.visibility</p:attrName>
                                        </p:attrNameLst>
                                      </p:cBhvr>
                                      <p:to>
                                        <p:strVal val="visible"/>
                                      </p:to>
                                    </p:set>
                                    <p:anim calcmode="lin" valueType="num">
                                      <p:cBhvr>
                                        <p:cTn id="12" dur="500" fill="hold"/>
                                        <p:tgtEl>
                                          <p:spTgt spid="664853"/>
                                        </p:tgtEl>
                                        <p:attrNameLst>
                                          <p:attrName>ppt_w</p:attrName>
                                        </p:attrNameLst>
                                      </p:cBhvr>
                                      <p:tavLst>
                                        <p:tav tm="0">
                                          <p:val>
                                            <p:fltVal val="0"/>
                                          </p:val>
                                        </p:tav>
                                        <p:tav tm="100000">
                                          <p:val>
                                            <p:strVal val="#ppt_w"/>
                                          </p:val>
                                        </p:tav>
                                      </p:tavLst>
                                    </p:anim>
                                    <p:anim calcmode="lin" valueType="num">
                                      <p:cBhvr>
                                        <p:cTn id="13" dur="500" fill="hold"/>
                                        <p:tgtEl>
                                          <p:spTgt spid="664853"/>
                                        </p:tgtEl>
                                        <p:attrNameLst>
                                          <p:attrName>ppt_h</p:attrName>
                                        </p:attrNameLst>
                                      </p:cBhvr>
                                      <p:tavLst>
                                        <p:tav tm="0">
                                          <p:val>
                                            <p:fltVal val="0"/>
                                          </p:val>
                                        </p:tav>
                                        <p:tav tm="100000">
                                          <p:val>
                                            <p:strVal val="#ppt_h"/>
                                          </p:val>
                                        </p:tav>
                                      </p:tavLst>
                                    </p:anim>
                                    <p:animEffect transition="in" filter="fade">
                                      <p:cBhvr>
                                        <p:cTn id="14" dur="500"/>
                                        <p:tgtEl>
                                          <p:spTgt spid="664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80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p:txBody>
          <a:bodyPr/>
          <a:lstStyle/>
          <a:p>
            <a:pPr eaLnBrk="1" hangingPunct="1">
              <a:defRPr/>
            </a:pPr>
            <a:r>
              <a:rPr lang="en-US" smtClean="0"/>
              <a:t>Charts and Graphs</a:t>
            </a:r>
          </a:p>
        </p:txBody>
      </p:sp>
      <p:sp>
        <p:nvSpPr>
          <p:cNvPr id="613379" name="Rectangle 3"/>
          <p:cNvSpPr>
            <a:spLocks noGrp="1" noChangeArrowheads="1"/>
          </p:cNvSpPr>
          <p:nvPr>
            <p:ph type="body" idx="1"/>
          </p:nvPr>
        </p:nvSpPr>
        <p:spPr/>
        <p:txBody>
          <a:bodyPr/>
          <a:lstStyle/>
          <a:p>
            <a:pPr eaLnBrk="1" hangingPunct="1">
              <a:defRPr/>
            </a:pPr>
            <a:r>
              <a:rPr lang="en-US" smtClean="0"/>
              <a:t>They should inform with a single glance</a:t>
            </a:r>
          </a:p>
          <a:p>
            <a:pPr eaLnBrk="1" hangingPunct="1">
              <a:defRPr/>
            </a:pPr>
            <a:r>
              <a:rPr lang="en-US" smtClean="0"/>
              <a:t>Slide contents should be self evident, but explain anyway</a:t>
            </a:r>
          </a:p>
          <a:p>
            <a:pPr lvl="1" eaLnBrk="1" hangingPunct="1">
              <a:buFontTx/>
              <a:buChar char="•"/>
              <a:defRPr/>
            </a:pPr>
            <a:r>
              <a:rPr lang="en-US" smtClean="0"/>
              <a:t>Take audience thorough slide</a:t>
            </a:r>
          </a:p>
          <a:p>
            <a:pPr eaLnBrk="1" hangingPunct="1">
              <a:defRPr/>
            </a:pPr>
            <a:r>
              <a:rPr lang="en-US" smtClean="0"/>
              <a:t>Delete extraneous stuff (backgrounds, lines, etc.)</a:t>
            </a:r>
          </a:p>
        </p:txBody>
      </p:sp>
    </p:spTree>
    <p:extLst>
      <p:ext uri="{BB962C8B-B14F-4D97-AF65-F5344CB8AC3E}">
        <p14:creationId xmlns:p14="http://schemas.microsoft.com/office/powerpoint/2010/main" xmlns="" val="33622033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lstStyle/>
          <a:p>
            <a:pPr eaLnBrk="1" hangingPunct="1">
              <a:defRPr/>
            </a:pPr>
            <a:r>
              <a:rPr lang="en-US" smtClean="0"/>
              <a:t>Neurohormonal Axis</a:t>
            </a:r>
          </a:p>
        </p:txBody>
      </p:sp>
      <p:sp>
        <p:nvSpPr>
          <p:cNvPr id="619524" name="Rectangle 4"/>
          <p:cNvSpPr>
            <a:spLocks noChangeArrowheads="1"/>
          </p:cNvSpPr>
          <p:nvPr/>
        </p:nvSpPr>
        <p:spPr bwMode="auto">
          <a:xfrm>
            <a:off x="784225" y="6521450"/>
            <a:ext cx="8370888" cy="336550"/>
          </a:xfrm>
          <a:prstGeom prst="rect">
            <a:avLst/>
          </a:prstGeom>
          <a:noFill/>
          <a:ln w="12700">
            <a:noFill/>
            <a:miter lim="800000"/>
            <a:headEnd/>
            <a:tailEnd/>
          </a:ln>
          <a:effectLst/>
        </p:spPr>
        <p:txBody>
          <a:bodyPr wrap="none" lIns="90488" tIns="44450" rIns="90488" bIns="44450" anchor="b">
            <a:spAutoFit/>
          </a:bodyPr>
          <a:lstStyle/>
          <a:p>
            <a:pPr algn="l" eaLnBrk="0" hangingPunct="0">
              <a:defRPr/>
            </a:pPr>
            <a:r>
              <a:rPr lang="en-US" sz="1600" b="1" i="0">
                <a:solidFill>
                  <a:srgbClr val="FFFFFF"/>
                </a:solidFill>
                <a:effectLst>
                  <a:outerShdw blurRad="38100" dist="38100" dir="2700000" algn="tl">
                    <a:srgbClr val="000000"/>
                  </a:outerShdw>
                </a:effectLst>
              </a:rPr>
              <a:t>RAAS = renin-angiotensin-aldosterone system; SNS = sympathetic nervous system.</a:t>
            </a:r>
          </a:p>
        </p:txBody>
      </p:sp>
      <p:sp>
        <p:nvSpPr>
          <p:cNvPr id="619525" name="Rectangle 5"/>
          <p:cNvSpPr>
            <a:spLocks noChangeArrowheads="1"/>
          </p:cNvSpPr>
          <p:nvPr/>
        </p:nvSpPr>
        <p:spPr bwMode="auto">
          <a:xfrm>
            <a:off x="1909763" y="1219200"/>
            <a:ext cx="6535737" cy="33655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b="1" i="0">
                <a:solidFill>
                  <a:srgbClr val="FFFFFF"/>
                </a:solidFill>
                <a:effectLst>
                  <a:outerShdw blurRad="38100" dist="38100" dir="2700000" algn="tl">
                    <a:srgbClr val="000000"/>
                  </a:outerShdw>
                </a:effectLst>
              </a:rPr>
              <a:t>Myocardial injury to the heart (CAD, HTN, CMP, Valvular disease) </a:t>
            </a:r>
          </a:p>
        </p:txBody>
      </p:sp>
      <p:sp>
        <p:nvSpPr>
          <p:cNvPr id="619526" name="Rectangle 6"/>
          <p:cNvSpPr>
            <a:spLocks noChangeArrowheads="1"/>
          </p:cNvSpPr>
          <p:nvPr/>
        </p:nvSpPr>
        <p:spPr bwMode="auto">
          <a:xfrm>
            <a:off x="3760788" y="2860675"/>
            <a:ext cx="2833687" cy="333375"/>
          </a:xfrm>
          <a:prstGeom prst="rect">
            <a:avLst/>
          </a:prstGeom>
          <a:no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19527" name="Rectangle 7"/>
          <p:cNvSpPr>
            <a:spLocks noChangeArrowheads="1"/>
          </p:cNvSpPr>
          <p:nvPr/>
        </p:nvSpPr>
        <p:spPr bwMode="auto">
          <a:xfrm>
            <a:off x="757238" y="5203825"/>
            <a:ext cx="2454275" cy="8286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b="1" i="0">
                <a:solidFill>
                  <a:srgbClr val="FFFFFF"/>
                </a:solidFill>
                <a:effectLst>
                  <a:outerShdw blurRad="38100" dist="38100" dir="2700000" algn="tl">
                    <a:srgbClr val="000000"/>
                  </a:outerShdw>
                </a:effectLst>
              </a:rPr>
              <a:t>Morbidity and mortality</a:t>
            </a:r>
          </a:p>
          <a:p>
            <a:pPr eaLnBrk="0" hangingPunct="0">
              <a:defRPr/>
            </a:pPr>
            <a:r>
              <a:rPr lang="en-US" sz="1600" b="1" i="0">
                <a:solidFill>
                  <a:srgbClr val="FFFFFF"/>
                </a:solidFill>
                <a:effectLst>
                  <a:outerShdw blurRad="38100" dist="38100" dir="2700000" algn="tl">
                    <a:srgbClr val="000000"/>
                  </a:outerShdw>
                </a:effectLst>
              </a:rPr>
              <a:t>Arrhythmias</a:t>
            </a:r>
          </a:p>
          <a:p>
            <a:pPr eaLnBrk="0" hangingPunct="0">
              <a:defRPr/>
            </a:pPr>
            <a:r>
              <a:rPr lang="en-US" sz="1600" b="1" i="0">
                <a:solidFill>
                  <a:srgbClr val="FFFFFF"/>
                </a:solidFill>
                <a:effectLst>
                  <a:outerShdw blurRad="38100" dist="38100" dir="2700000" algn="tl">
                    <a:srgbClr val="000000"/>
                  </a:outerShdw>
                </a:effectLst>
              </a:rPr>
              <a:t>Pump failure</a:t>
            </a:r>
          </a:p>
        </p:txBody>
      </p:sp>
      <p:sp>
        <p:nvSpPr>
          <p:cNvPr id="619528" name="Rectangle 8"/>
          <p:cNvSpPr>
            <a:spLocks noChangeArrowheads="1"/>
          </p:cNvSpPr>
          <p:nvPr/>
        </p:nvSpPr>
        <p:spPr bwMode="auto">
          <a:xfrm>
            <a:off x="6737350" y="3836988"/>
            <a:ext cx="2886075" cy="582612"/>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b="1" i="0">
                <a:solidFill>
                  <a:srgbClr val="FFFFFF"/>
                </a:solidFill>
                <a:effectLst>
                  <a:outerShdw blurRad="38100" dist="38100" dir="2700000" algn="tl">
                    <a:srgbClr val="000000"/>
                  </a:outerShdw>
                </a:effectLst>
              </a:rPr>
              <a:t>Peripheral vasoconstriction</a:t>
            </a:r>
          </a:p>
          <a:p>
            <a:pPr eaLnBrk="0" hangingPunct="0">
              <a:defRPr/>
            </a:pPr>
            <a:r>
              <a:rPr lang="en-US" sz="1600" b="1" i="0">
                <a:solidFill>
                  <a:srgbClr val="FFFFFF"/>
                </a:solidFill>
                <a:effectLst>
                  <a:outerShdw blurRad="38100" dist="38100" dir="2700000" algn="tl">
                    <a:srgbClr val="000000"/>
                  </a:outerShdw>
                </a:effectLst>
              </a:rPr>
              <a:t>Hemodynamic alterations</a:t>
            </a:r>
          </a:p>
        </p:txBody>
      </p:sp>
      <p:sp>
        <p:nvSpPr>
          <p:cNvPr id="619529" name="Rectangle 9"/>
          <p:cNvSpPr>
            <a:spLocks noChangeArrowheads="1"/>
          </p:cNvSpPr>
          <p:nvPr/>
        </p:nvSpPr>
        <p:spPr bwMode="auto">
          <a:xfrm>
            <a:off x="7185025" y="5010150"/>
            <a:ext cx="2466975" cy="33655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b="1" i="0">
                <a:solidFill>
                  <a:srgbClr val="FFFFFF"/>
                </a:solidFill>
                <a:effectLst>
                  <a:outerShdw blurRad="38100" dist="38100" dir="2700000" algn="tl">
                    <a:srgbClr val="000000"/>
                  </a:outerShdw>
                </a:effectLst>
              </a:rPr>
              <a:t>Heart failure symptoms</a:t>
            </a:r>
          </a:p>
        </p:txBody>
      </p:sp>
      <p:sp>
        <p:nvSpPr>
          <p:cNvPr id="619530" name="Rectangle 10"/>
          <p:cNvSpPr>
            <a:spLocks noChangeArrowheads="1"/>
          </p:cNvSpPr>
          <p:nvPr/>
        </p:nvSpPr>
        <p:spPr bwMode="auto">
          <a:xfrm>
            <a:off x="628650" y="3836988"/>
            <a:ext cx="3032125" cy="582612"/>
          </a:xfrm>
          <a:prstGeom prst="rect">
            <a:avLst/>
          </a:prstGeom>
          <a:noFill/>
          <a:ln w="12700">
            <a:noFill/>
            <a:miter lim="800000"/>
            <a:headEnd/>
            <a:tailEnd/>
          </a:ln>
          <a:effectLst/>
        </p:spPr>
        <p:txBody>
          <a:bodyPr lIns="90488" tIns="44450" rIns="90488" bIns="44450">
            <a:spAutoFit/>
          </a:bodyPr>
          <a:lstStyle/>
          <a:p>
            <a:pPr eaLnBrk="0" hangingPunct="0">
              <a:defRPr/>
            </a:pPr>
            <a:r>
              <a:rPr lang="en-US" sz="1600" b="1" i="0">
                <a:solidFill>
                  <a:srgbClr val="FFFFFF"/>
                </a:solidFill>
                <a:effectLst>
                  <a:outerShdw blurRad="38100" dist="38100" dir="2700000" algn="tl">
                    <a:srgbClr val="000000"/>
                  </a:outerShdw>
                </a:effectLst>
              </a:rPr>
              <a:t>Remodeling and progressive</a:t>
            </a:r>
          </a:p>
          <a:p>
            <a:pPr eaLnBrk="0" hangingPunct="0">
              <a:defRPr/>
            </a:pPr>
            <a:r>
              <a:rPr lang="en-US" sz="1600" b="1" i="0">
                <a:solidFill>
                  <a:srgbClr val="FFFFFF"/>
                </a:solidFill>
                <a:effectLst>
                  <a:outerShdw blurRad="38100" dist="38100" dir="2700000" algn="tl">
                    <a:srgbClr val="000000"/>
                  </a:outerShdw>
                </a:effectLst>
              </a:rPr>
              <a:t>worsening of LV function</a:t>
            </a:r>
          </a:p>
        </p:txBody>
      </p:sp>
      <p:sp>
        <p:nvSpPr>
          <p:cNvPr id="619531" name="Rectangle 11"/>
          <p:cNvSpPr>
            <a:spLocks noChangeArrowheads="1"/>
          </p:cNvSpPr>
          <p:nvPr/>
        </p:nvSpPr>
        <p:spPr bwMode="auto">
          <a:xfrm>
            <a:off x="3043238" y="1963738"/>
            <a:ext cx="4268787" cy="33655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b="1" i="0">
                <a:solidFill>
                  <a:srgbClr val="FFFFFF"/>
                </a:solidFill>
                <a:effectLst>
                  <a:outerShdw blurRad="38100" dist="38100" dir="2700000" algn="tl">
                    <a:srgbClr val="000000"/>
                  </a:outerShdw>
                </a:effectLst>
              </a:rPr>
              <a:t>Initial fall in LV performance, </a:t>
            </a:r>
            <a:r>
              <a:rPr lang="en-US" sz="1600" b="1" i="0">
                <a:solidFill>
                  <a:srgbClr val="FFFFFF"/>
                </a:solidFill>
                <a:effectLst>
                  <a:outerShdw blurRad="38100" dist="38100" dir="2700000" algn="tl">
                    <a:srgbClr val="000000"/>
                  </a:outerShdw>
                </a:effectLst>
                <a:sym typeface="Symbol" pitchFamily="18" charset="2"/>
              </a:rPr>
              <a:t> </a:t>
            </a:r>
            <a:r>
              <a:rPr lang="en-US" sz="1600" b="1" i="0">
                <a:solidFill>
                  <a:srgbClr val="FFFFFF"/>
                </a:solidFill>
                <a:effectLst>
                  <a:outerShdw blurRad="38100" dist="38100" dir="2700000" algn="tl">
                    <a:srgbClr val="000000"/>
                  </a:outerShdw>
                </a:effectLst>
              </a:rPr>
              <a:t>wall stress</a:t>
            </a:r>
          </a:p>
        </p:txBody>
      </p:sp>
      <p:sp>
        <p:nvSpPr>
          <p:cNvPr id="619532" name="Line 12"/>
          <p:cNvSpPr>
            <a:spLocks noChangeShapeType="1"/>
          </p:cNvSpPr>
          <p:nvPr/>
        </p:nvSpPr>
        <p:spPr bwMode="auto">
          <a:xfrm>
            <a:off x="5176838" y="2381250"/>
            <a:ext cx="0" cy="395288"/>
          </a:xfrm>
          <a:prstGeom prst="line">
            <a:avLst/>
          </a:prstGeom>
          <a:noFill/>
          <a:ln w="25400">
            <a:solidFill>
              <a:srgbClr val="6699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19533" name="Rectangle 13"/>
          <p:cNvSpPr>
            <a:spLocks noChangeArrowheads="1"/>
          </p:cNvSpPr>
          <p:nvPr/>
        </p:nvSpPr>
        <p:spPr bwMode="auto">
          <a:xfrm>
            <a:off x="3646488" y="2854325"/>
            <a:ext cx="3062287" cy="336550"/>
          </a:xfrm>
          <a:prstGeom prst="rect">
            <a:avLst/>
          </a:prstGeom>
          <a:noFill/>
          <a:ln w="12700">
            <a:noFill/>
            <a:miter lim="800000"/>
            <a:headEnd/>
            <a:tailEnd/>
          </a:ln>
          <a:effectLst/>
        </p:spPr>
        <p:txBody>
          <a:bodyPr lIns="90488" tIns="44450" rIns="90488" bIns="44450">
            <a:spAutoFit/>
          </a:bodyPr>
          <a:lstStyle/>
          <a:p>
            <a:pPr eaLnBrk="0" hangingPunct="0">
              <a:defRPr/>
            </a:pPr>
            <a:r>
              <a:rPr lang="en-US" sz="1600" b="1" i="0">
                <a:solidFill>
                  <a:srgbClr val="FFFFFF"/>
                </a:solidFill>
                <a:effectLst>
                  <a:outerShdw blurRad="38100" dist="38100" dir="2700000" algn="tl">
                    <a:srgbClr val="000000"/>
                  </a:outerShdw>
                </a:effectLst>
              </a:rPr>
              <a:t>Activation of RAAS and SNS</a:t>
            </a:r>
          </a:p>
        </p:txBody>
      </p:sp>
      <p:sp>
        <p:nvSpPr>
          <p:cNvPr id="619534" name="Freeform 14"/>
          <p:cNvSpPr>
            <a:spLocks/>
          </p:cNvSpPr>
          <p:nvPr/>
        </p:nvSpPr>
        <p:spPr bwMode="auto">
          <a:xfrm>
            <a:off x="2357438" y="3041650"/>
            <a:ext cx="1328737" cy="830263"/>
          </a:xfrm>
          <a:custGeom>
            <a:avLst/>
            <a:gdLst/>
            <a:ahLst/>
            <a:cxnLst>
              <a:cxn ang="0">
                <a:pos x="907" y="0"/>
              </a:cxn>
              <a:cxn ang="0">
                <a:pos x="821" y="4"/>
              </a:cxn>
              <a:cxn ang="0">
                <a:pos x="738" y="15"/>
              </a:cxn>
              <a:cxn ang="0">
                <a:pos x="655" y="29"/>
              </a:cxn>
              <a:cxn ang="0">
                <a:pos x="575" y="48"/>
              </a:cxn>
              <a:cxn ang="0">
                <a:pos x="495" y="77"/>
              </a:cxn>
              <a:cxn ang="0">
                <a:pos x="422" y="107"/>
              </a:cxn>
              <a:cxn ang="0">
                <a:pos x="351" y="140"/>
              </a:cxn>
              <a:cxn ang="0">
                <a:pos x="284" y="180"/>
              </a:cxn>
              <a:cxn ang="0">
                <a:pos x="224" y="221"/>
              </a:cxn>
              <a:cxn ang="0">
                <a:pos x="166" y="269"/>
              </a:cxn>
              <a:cxn ang="0">
                <a:pos x="118" y="317"/>
              </a:cxn>
              <a:cxn ang="0">
                <a:pos x="77" y="364"/>
              </a:cxn>
              <a:cxn ang="0">
                <a:pos x="45" y="416"/>
              </a:cxn>
              <a:cxn ang="0">
                <a:pos x="19" y="471"/>
              </a:cxn>
              <a:cxn ang="0">
                <a:pos x="6" y="523"/>
              </a:cxn>
              <a:cxn ang="0">
                <a:pos x="0" y="578"/>
              </a:cxn>
            </a:cxnLst>
            <a:rect l="0" t="0" r="r" b="b"/>
            <a:pathLst>
              <a:path w="908" h="579">
                <a:moveTo>
                  <a:pt x="907" y="0"/>
                </a:moveTo>
                <a:lnTo>
                  <a:pt x="821" y="4"/>
                </a:lnTo>
                <a:lnTo>
                  <a:pt x="738" y="15"/>
                </a:lnTo>
                <a:lnTo>
                  <a:pt x="655" y="29"/>
                </a:lnTo>
                <a:lnTo>
                  <a:pt x="575" y="48"/>
                </a:lnTo>
                <a:lnTo>
                  <a:pt x="495" y="77"/>
                </a:lnTo>
                <a:lnTo>
                  <a:pt x="422" y="107"/>
                </a:lnTo>
                <a:lnTo>
                  <a:pt x="351" y="140"/>
                </a:lnTo>
                <a:lnTo>
                  <a:pt x="284" y="180"/>
                </a:lnTo>
                <a:lnTo>
                  <a:pt x="224" y="221"/>
                </a:lnTo>
                <a:lnTo>
                  <a:pt x="166" y="269"/>
                </a:lnTo>
                <a:lnTo>
                  <a:pt x="118" y="317"/>
                </a:lnTo>
                <a:lnTo>
                  <a:pt x="77" y="364"/>
                </a:lnTo>
                <a:lnTo>
                  <a:pt x="45" y="416"/>
                </a:lnTo>
                <a:lnTo>
                  <a:pt x="19" y="471"/>
                </a:lnTo>
                <a:lnTo>
                  <a:pt x="6" y="523"/>
                </a:lnTo>
                <a:lnTo>
                  <a:pt x="0" y="578"/>
                </a:lnTo>
              </a:path>
            </a:pathLst>
          </a:custGeom>
          <a:noFill/>
          <a:ln w="25400" cap="rnd" cmpd="sng">
            <a:solidFill>
              <a:srgbClr val="6699FF"/>
            </a:solidFill>
            <a:prstDash val="solid"/>
            <a:round/>
            <a:headEnd type="none" w="med" len="me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619535" name="Freeform 15"/>
          <p:cNvSpPr>
            <a:spLocks/>
          </p:cNvSpPr>
          <p:nvPr/>
        </p:nvSpPr>
        <p:spPr bwMode="auto">
          <a:xfrm>
            <a:off x="6667500" y="3040063"/>
            <a:ext cx="1357313" cy="798512"/>
          </a:xfrm>
          <a:custGeom>
            <a:avLst/>
            <a:gdLst/>
            <a:ahLst/>
            <a:cxnLst>
              <a:cxn ang="0">
                <a:pos x="0" y="0"/>
              </a:cxn>
              <a:cxn ang="0">
                <a:pos x="89" y="4"/>
              </a:cxn>
              <a:cxn ang="0">
                <a:pos x="172" y="11"/>
              </a:cxn>
              <a:cxn ang="0">
                <a:pos x="254" y="25"/>
              </a:cxn>
              <a:cxn ang="0">
                <a:pos x="336" y="43"/>
              </a:cxn>
              <a:cxn ang="0">
                <a:pos x="418" y="64"/>
              </a:cxn>
              <a:cxn ang="0">
                <a:pos x="493" y="93"/>
              </a:cxn>
              <a:cxn ang="0">
                <a:pos x="567" y="121"/>
              </a:cxn>
              <a:cxn ang="0">
                <a:pos x="634" y="157"/>
              </a:cxn>
              <a:cxn ang="0">
                <a:pos x="746" y="232"/>
              </a:cxn>
              <a:cxn ang="0">
                <a:pos x="799" y="274"/>
              </a:cxn>
              <a:cxn ang="0">
                <a:pos x="843" y="317"/>
              </a:cxn>
              <a:cxn ang="0">
                <a:pos x="873" y="363"/>
              </a:cxn>
              <a:cxn ang="0">
                <a:pos x="896" y="409"/>
              </a:cxn>
              <a:cxn ang="0">
                <a:pos x="911" y="456"/>
              </a:cxn>
              <a:cxn ang="0">
                <a:pos x="918" y="502"/>
              </a:cxn>
            </a:cxnLst>
            <a:rect l="0" t="0" r="r" b="b"/>
            <a:pathLst>
              <a:path w="919" h="503">
                <a:moveTo>
                  <a:pt x="0" y="0"/>
                </a:moveTo>
                <a:lnTo>
                  <a:pt x="89" y="4"/>
                </a:lnTo>
                <a:lnTo>
                  <a:pt x="172" y="11"/>
                </a:lnTo>
                <a:lnTo>
                  <a:pt x="254" y="25"/>
                </a:lnTo>
                <a:lnTo>
                  <a:pt x="336" y="43"/>
                </a:lnTo>
                <a:lnTo>
                  <a:pt x="418" y="64"/>
                </a:lnTo>
                <a:lnTo>
                  <a:pt x="493" y="93"/>
                </a:lnTo>
                <a:lnTo>
                  <a:pt x="567" y="121"/>
                </a:lnTo>
                <a:lnTo>
                  <a:pt x="634" y="157"/>
                </a:lnTo>
                <a:lnTo>
                  <a:pt x="746" y="232"/>
                </a:lnTo>
                <a:lnTo>
                  <a:pt x="799" y="274"/>
                </a:lnTo>
                <a:lnTo>
                  <a:pt x="843" y="317"/>
                </a:lnTo>
                <a:lnTo>
                  <a:pt x="873" y="363"/>
                </a:lnTo>
                <a:lnTo>
                  <a:pt x="896" y="409"/>
                </a:lnTo>
                <a:lnTo>
                  <a:pt x="911" y="456"/>
                </a:lnTo>
                <a:lnTo>
                  <a:pt x="918" y="502"/>
                </a:lnTo>
              </a:path>
            </a:pathLst>
          </a:custGeom>
          <a:noFill/>
          <a:ln w="25400" cap="rnd" cmpd="sng">
            <a:solidFill>
              <a:srgbClr val="6699FF"/>
            </a:solidFill>
            <a:prstDash val="solid"/>
            <a:round/>
            <a:headEnd type="none" w="med" len="me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619536" name="Freeform 16"/>
          <p:cNvSpPr>
            <a:spLocks/>
          </p:cNvSpPr>
          <p:nvPr/>
        </p:nvSpPr>
        <p:spPr bwMode="auto">
          <a:xfrm flipH="1">
            <a:off x="8032750" y="4416425"/>
            <a:ext cx="52388" cy="617538"/>
          </a:xfrm>
          <a:custGeom>
            <a:avLst/>
            <a:gdLst/>
            <a:ahLst/>
            <a:cxnLst>
              <a:cxn ang="0">
                <a:pos x="0" y="0"/>
              </a:cxn>
              <a:cxn ang="0">
                <a:pos x="0" y="750"/>
              </a:cxn>
            </a:cxnLst>
            <a:rect l="0" t="0" r="r" b="b"/>
            <a:pathLst>
              <a:path w="1" h="751">
                <a:moveTo>
                  <a:pt x="0" y="0"/>
                </a:moveTo>
                <a:lnTo>
                  <a:pt x="0" y="750"/>
                </a:lnTo>
              </a:path>
            </a:pathLst>
          </a:custGeom>
          <a:noFill/>
          <a:ln w="25400" cap="rnd" cmpd="sng">
            <a:solidFill>
              <a:srgbClr val="6699FF"/>
            </a:solidFill>
            <a:prstDash val="solid"/>
            <a:round/>
            <a:headEnd type="none" w="med" len="me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619537" name="Line 17"/>
          <p:cNvSpPr>
            <a:spLocks noChangeShapeType="1"/>
          </p:cNvSpPr>
          <p:nvPr/>
        </p:nvSpPr>
        <p:spPr bwMode="auto">
          <a:xfrm>
            <a:off x="5176838" y="1600200"/>
            <a:ext cx="0" cy="395288"/>
          </a:xfrm>
          <a:prstGeom prst="line">
            <a:avLst/>
          </a:prstGeom>
          <a:noFill/>
          <a:ln w="25400">
            <a:solidFill>
              <a:srgbClr val="6699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19538" name="Text Box 18"/>
          <p:cNvSpPr txBox="1">
            <a:spLocks noChangeArrowheads="1"/>
          </p:cNvSpPr>
          <p:nvPr/>
        </p:nvSpPr>
        <p:spPr bwMode="auto">
          <a:xfrm>
            <a:off x="4084638" y="3652838"/>
            <a:ext cx="2184400" cy="1570037"/>
          </a:xfrm>
          <a:prstGeom prst="rect">
            <a:avLst/>
          </a:prstGeom>
          <a:noFill/>
          <a:ln w="9525">
            <a:noFill/>
            <a:miter lim="800000"/>
            <a:headEnd/>
            <a:tailEnd/>
          </a:ln>
          <a:effectLst/>
        </p:spPr>
        <p:txBody>
          <a:bodyPr>
            <a:spAutoFit/>
          </a:bodyPr>
          <a:lstStyle/>
          <a:p>
            <a:pPr eaLnBrk="0" hangingPunct="0">
              <a:spcBef>
                <a:spcPct val="50000"/>
              </a:spcBef>
              <a:defRPr/>
            </a:pPr>
            <a:r>
              <a:rPr lang="en-US" sz="1600" b="1" i="0">
                <a:solidFill>
                  <a:srgbClr val="EAEAEA"/>
                </a:solidFill>
                <a:effectLst>
                  <a:outerShdw blurRad="38100" dist="38100" dir="2700000" algn="tl">
                    <a:srgbClr val="000000"/>
                  </a:outerShdw>
                </a:effectLst>
              </a:rPr>
              <a:t>Fibrosis, apoptosis,</a:t>
            </a:r>
            <a:br>
              <a:rPr lang="en-US" sz="1600" b="1" i="0">
                <a:solidFill>
                  <a:srgbClr val="EAEAEA"/>
                </a:solidFill>
                <a:effectLst>
                  <a:outerShdw blurRad="38100" dist="38100" dir="2700000" algn="tl">
                    <a:srgbClr val="000000"/>
                  </a:outerShdw>
                </a:effectLst>
              </a:rPr>
            </a:br>
            <a:r>
              <a:rPr lang="en-US" sz="1600" b="1" i="0">
                <a:solidFill>
                  <a:srgbClr val="EAEAEA"/>
                </a:solidFill>
                <a:effectLst>
                  <a:outerShdw blurRad="38100" dist="38100" dir="2700000" algn="tl">
                    <a:srgbClr val="000000"/>
                  </a:outerShdw>
                </a:effectLst>
              </a:rPr>
              <a:t>hypertrophy, cellular/</a:t>
            </a:r>
            <a:br>
              <a:rPr lang="en-US" sz="1600" b="1" i="0">
                <a:solidFill>
                  <a:srgbClr val="EAEAEA"/>
                </a:solidFill>
                <a:effectLst>
                  <a:outerShdw blurRad="38100" dist="38100" dir="2700000" algn="tl">
                    <a:srgbClr val="000000"/>
                  </a:outerShdw>
                </a:effectLst>
              </a:rPr>
            </a:br>
            <a:r>
              <a:rPr lang="en-US" sz="1600" b="1" i="0">
                <a:solidFill>
                  <a:srgbClr val="EAEAEA"/>
                </a:solidFill>
                <a:effectLst>
                  <a:outerShdw blurRad="38100" dist="38100" dir="2700000" algn="tl">
                    <a:srgbClr val="000000"/>
                  </a:outerShdw>
                </a:effectLst>
              </a:rPr>
              <a:t>molecular alterations,</a:t>
            </a:r>
            <a:br>
              <a:rPr lang="en-US" sz="1600" b="1" i="0">
                <a:solidFill>
                  <a:srgbClr val="EAEAEA"/>
                </a:solidFill>
                <a:effectLst>
                  <a:outerShdw blurRad="38100" dist="38100" dir="2700000" algn="tl">
                    <a:srgbClr val="000000"/>
                  </a:outerShdw>
                </a:effectLst>
              </a:rPr>
            </a:br>
            <a:r>
              <a:rPr lang="en-US" sz="1600" b="1" i="0">
                <a:solidFill>
                  <a:srgbClr val="EAEAEA"/>
                </a:solidFill>
                <a:effectLst>
                  <a:outerShdw blurRad="38100" dist="38100" dir="2700000" algn="tl">
                    <a:srgbClr val="000000"/>
                  </a:outerShdw>
                </a:effectLst>
              </a:rPr>
              <a:t>myotoxicity </a:t>
            </a:r>
          </a:p>
        </p:txBody>
      </p:sp>
      <p:sp>
        <p:nvSpPr>
          <p:cNvPr id="619539" name="Text Box 19"/>
          <p:cNvSpPr txBox="1">
            <a:spLocks noChangeArrowheads="1"/>
          </p:cNvSpPr>
          <p:nvPr/>
        </p:nvSpPr>
        <p:spPr bwMode="auto">
          <a:xfrm>
            <a:off x="7386638" y="5219700"/>
            <a:ext cx="2009775" cy="1323975"/>
          </a:xfrm>
          <a:prstGeom prst="rect">
            <a:avLst/>
          </a:prstGeom>
          <a:noFill/>
          <a:ln w="9525">
            <a:noFill/>
            <a:miter lim="800000"/>
            <a:headEnd/>
            <a:tailEnd/>
          </a:ln>
          <a:effectLst/>
        </p:spPr>
        <p:txBody>
          <a:bodyPr>
            <a:spAutoFit/>
          </a:bodyPr>
          <a:lstStyle/>
          <a:p>
            <a:pPr algn="l" eaLnBrk="0" hangingPunct="0">
              <a:spcBef>
                <a:spcPct val="50000"/>
              </a:spcBef>
              <a:defRPr/>
            </a:pPr>
            <a:r>
              <a:rPr lang="en-US" sz="1600" b="1" i="0">
                <a:solidFill>
                  <a:srgbClr val="EAEAEA"/>
                </a:solidFill>
                <a:effectLst>
                  <a:outerShdw blurRad="38100" dist="38100" dir="2700000" algn="tl">
                    <a:srgbClr val="000000"/>
                  </a:outerShdw>
                </a:effectLst>
              </a:rPr>
              <a:t>Fatigue</a:t>
            </a:r>
            <a:br>
              <a:rPr lang="en-US" sz="1600" b="1" i="0">
                <a:solidFill>
                  <a:srgbClr val="EAEAEA"/>
                </a:solidFill>
                <a:effectLst>
                  <a:outerShdw blurRad="38100" dist="38100" dir="2700000" algn="tl">
                    <a:srgbClr val="000000"/>
                  </a:outerShdw>
                </a:effectLst>
              </a:rPr>
            </a:br>
            <a:r>
              <a:rPr lang="en-US" sz="1600" b="1" i="0">
                <a:solidFill>
                  <a:srgbClr val="EAEAEA"/>
                </a:solidFill>
                <a:effectLst>
                  <a:outerShdw blurRad="38100" dist="38100" dir="2700000" algn="tl">
                    <a:srgbClr val="000000"/>
                  </a:outerShdw>
                </a:effectLst>
              </a:rPr>
              <a:t>Activity altered </a:t>
            </a:r>
            <a:br>
              <a:rPr lang="en-US" sz="1600" b="1" i="0">
                <a:solidFill>
                  <a:srgbClr val="EAEAEA"/>
                </a:solidFill>
                <a:effectLst>
                  <a:outerShdw blurRad="38100" dist="38100" dir="2700000" algn="tl">
                    <a:srgbClr val="000000"/>
                  </a:outerShdw>
                </a:effectLst>
              </a:rPr>
            </a:br>
            <a:r>
              <a:rPr lang="en-US" sz="1600" b="1" i="0">
                <a:solidFill>
                  <a:srgbClr val="EAEAEA"/>
                </a:solidFill>
                <a:effectLst>
                  <a:outerShdw blurRad="38100" dist="38100" dir="2700000" algn="tl">
                    <a:srgbClr val="000000"/>
                  </a:outerShdw>
                </a:effectLst>
              </a:rPr>
              <a:t>Chest congestion</a:t>
            </a:r>
            <a:br>
              <a:rPr lang="en-US" sz="1600" b="1" i="0">
                <a:solidFill>
                  <a:srgbClr val="EAEAEA"/>
                </a:solidFill>
                <a:effectLst>
                  <a:outerShdw blurRad="38100" dist="38100" dir="2700000" algn="tl">
                    <a:srgbClr val="000000"/>
                  </a:outerShdw>
                </a:effectLst>
              </a:rPr>
            </a:br>
            <a:r>
              <a:rPr lang="en-US" sz="1600" b="1" i="0">
                <a:solidFill>
                  <a:srgbClr val="EAEAEA"/>
                </a:solidFill>
                <a:effectLst>
                  <a:outerShdw blurRad="38100" dist="38100" dir="2700000" algn="tl">
                    <a:srgbClr val="000000"/>
                  </a:outerShdw>
                </a:effectLst>
              </a:rPr>
              <a:t>Edema</a:t>
            </a:r>
            <a:br>
              <a:rPr lang="en-US" sz="1600" b="1" i="0">
                <a:solidFill>
                  <a:srgbClr val="EAEAEA"/>
                </a:solidFill>
                <a:effectLst>
                  <a:outerShdw blurRad="38100" dist="38100" dir="2700000" algn="tl">
                    <a:srgbClr val="000000"/>
                  </a:outerShdw>
                </a:effectLst>
              </a:rPr>
            </a:br>
            <a:r>
              <a:rPr lang="en-US" sz="1600" b="1" i="0">
                <a:solidFill>
                  <a:srgbClr val="EAEAEA"/>
                </a:solidFill>
                <a:effectLst>
                  <a:outerShdw blurRad="38100" dist="38100" dir="2700000" algn="tl">
                    <a:srgbClr val="000000"/>
                  </a:outerShdw>
                </a:effectLst>
              </a:rPr>
              <a:t>SOB</a:t>
            </a:r>
          </a:p>
        </p:txBody>
      </p:sp>
      <p:sp>
        <p:nvSpPr>
          <p:cNvPr id="619540" name="Line 20"/>
          <p:cNvSpPr>
            <a:spLocks noChangeShapeType="1"/>
          </p:cNvSpPr>
          <p:nvPr/>
        </p:nvSpPr>
        <p:spPr bwMode="auto">
          <a:xfrm flipV="1">
            <a:off x="3408363" y="4157663"/>
            <a:ext cx="708025" cy="3175"/>
          </a:xfrm>
          <a:prstGeom prst="line">
            <a:avLst/>
          </a:prstGeom>
          <a:noFill/>
          <a:ln w="25400">
            <a:solidFill>
              <a:srgbClr val="6699FF"/>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19541" name="Freeform 21"/>
          <p:cNvSpPr>
            <a:spLocks/>
          </p:cNvSpPr>
          <p:nvPr/>
        </p:nvSpPr>
        <p:spPr bwMode="auto">
          <a:xfrm>
            <a:off x="2065338" y="4467225"/>
            <a:ext cx="119062" cy="693738"/>
          </a:xfrm>
          <a:custGeom>
            <a:avLst/>
            <a:gdLst/>
            <a:ahLst/>
            <a:cxnLst>
              <a:cxn ang="0">
                <a:pos x="0" y="0"/>
              </a:cxn>
              <a:cxn ang="0">
                <a:pos x="0" y="750"/>
              </a:cxn>
            </a:cxnLst>
            <a:rect l="0" t="0" r="r" b="b"/>
            <a:pathLst>
              <a:path w="1" h="751">
                <a:moveTo>
                  <a:pt x="0" y="0"/>
                </a:moveTo>
                <a:lnTo>
                  <a:pt x="0" y="750"/>
                </a:lnTo>
              </a:path>
            </a:pathLst>
          </a:custGeom>
          <a:noFill/>
          <a:ln w="25400" cap="rnd" cmpd="sng">
            <a:solidFill>
              <a:srgbClr val="6699FF"/>
            </a:solidFill>
            <a:prstDash val="solid"/>
            <a:round/>
            <a:headEnd type="none" w="med" len="me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619542" name="Arc 22"/>
          <p:cNvSpPr>
            <a:spLocks/>
          </p:cNvSpPr>
          <p:nvPr/>
        </p:nvSpPr>
        <p:spPr bwMode="auto">
          <a:xfrm>
            <a:off x="2551113" y="4338638"/>
            <a:ext cx="5243512" cy="893762"/>
          </a:xfrm>
          <a:custGeom>
            <a:avLst/>
            <a:gdLst>
              <a:gd name="G0" fmla="+- 21150 0 0"/>
              <a:gd name="G1" fmla="+- 0 0 0"/>
              <a:gd name="G2" fmla="+- 21600 0 0"/>
              <a:gd name="T0" fmla="*/ 42233 w 42233"/>
              <a:gd name="T1" fmla="*/ 4694 h 21600"/>
              <a:gd name="T2" fmla="*/ 0 w 42233"/>
              <a:gd name="T3" fmla="*/ 4382 h 21600"/>
              <a:gd name="T4" fmla="*/ 21150 w 42233"/>
              <a:gd name="T5" fmla="*/ 0 h 21600"/>
            </a:gdLst>
            <a:ahLst/>
            <a:cxnLst>
              <a:cxn ang="0">
                <a:pos x="T0" y="T1"/>
              </a:cxn>
              <a:cxn ang="0">
                <a:pos x="T2" y="T3"/>
              </a:cxn>
              <a:cxn ang="0">
                <a:pos x="T4" y="T5"/>
              </a:cxn>
            </a:cxnLst>
            <a:rect l="0" t="0" r="r" b="b"/>
            <a:pathLst>
              <a:path w="42233" h="21600" fill="none" extrusionOk="0">
                <a:moveTo>
                  <a:pt x="42233" y="4694"/>
                </a:moveTo>
                <a:cubicBezTo>
                  <a:pt x="40034" y="14572"/>
                  <a:pt x="31270" y="21599"/>
                  <a:pt x="21150" y="21600"/>
                </a:cubicBezTo>
                <a:cubicBezTo>
                  <a:pt x="10909" y="21600"/>
                  <a:pt x="2076" y="14409"/>
                  <a:pt x="-1" y="4382"/>
                </a:cubicBezTo>
              </a:path>
              <a:path w="42233" h="21600" stroke="0" extrusionOk="0">
                <a:moveTo>
                  <a:pt x="42233" y="4694"/>
                </a:moveTo>
                <a:cubicBezTo>
                  <a:pt x="40034" y="14572"/>
                  <a:pt x="31270" y="21599"/>
                  <a:pt x="21150" y="21600"/>
                </a:cubicBezTo>
                <a:cubicBezTo>
                  <a:pt x="10909" y="21600"/>
                  <a:pt x="2076" y="14409"/>
                  <a:pt x="-1" y="4382"/>
                </a:cubicBezTo>
                <a:lnTo>
                  <a:pt x="21150" y="0"/>
                </a:lnTo>
                <a:close/>
              </a:path>
            </a:pathLst>
          </a:custGeom>
          <a:noFill/>
          <a:ln w="25400" cap="rnd">
            <a:solidFill>
              <a:srgbClr val="6699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19543" name="Line 23"/>
          <p:cNvSpPr>
            <a:spLocks noChangeShapeType="1"/>
          </p:cNvSpPr>
          <p:nvPr/>
        </p:nvSpPr>
        <p:spPr bwMode="auto">
          <a:xfrm>
            <a:off x="5176838" y="3289300"/>
            <a:ext cx="0" cy="344488"/>
          </a:xfrm>
          <a:prstGeom prst="line">
            <a:avLst/>
          </a:prstGeom>
          <a:noFill/>
          <a:ln w="25400">
            <a:solidFill>
              <a:srgbClr val="6699FF"/>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821600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ChangeArrowheads="1"/>
          </p:cNvSpPr>
          <p:nvPr/>
        </p:nvSpPr>
        <p:spPr bwMode="auto">
          <a:xfrm>
            <a:off x="8658225" y="1828800"/>
            <a:ext cx="982663" cy="1047750"/>
          </a:xfrm>
          <a:prstGeom prst="rect">
            <a:avLst/>
          </a:prstGeom>
          <a:noFill/>
          <a:ln w="9525">
            <a:noFill/>
            <a:miter lim="800000"/>
            <a:headEnd/>
            <a:tailEnd/>
          </a:ln>
          <a:effectLst>
            <a:outerShdw dist="35921" dir="2700000" algn="ctr" rotWithShape="0">
              <a:schemeClr val="bg2"/>
            </a:outerShdw>
          </a:effectLst>
        </p:spPr>
        <p:txBody>
          <a:bodyPr wrap="none" lIns="0" tIns="0" rIns="0" bIns="0">
            <a:spAutoFit/>
          </a:bodyPr>
          <a:lstStyle/>
          <a:p>
            <a:pPr algn="l" eaLnBrk="0" hangingPunct="0">
              <a:lnSpc>
                <a:spcPct val="80000"/>
              </a:lnSpc>
              <a:defRPr/>
            </a:pPr>
            <a:r>
              <a:rPr lang="en-US" sz="1600" b="1" i="0">
                <a:solidFill>
                  <a:schemeClr val="tx1"/>
                </a:solidFill>
              </a:rPr>
              <a:t>Placebo</a:t>
            </a:r>
          </a:p>
          <a:p>
            <a:pPr algn="l" eaLnBrk="0" hangingPunct="0">
              <a:lnSpc>
                <a:spcPct val="80000"/>
              </a:lnSpc>
              <a:defRPr/>
            </a:pPr>
            <a:r>
              <a:rPr lang="en-US" sz="1600" b="1" i="0">
                <a:solidFill>
                  <a:schemeClr val="tx1"/>
                </a:solidFill>
              </a:rPr>
              <a:t>(n = 398)</a:t>
            </a:r>
            <a:r>
              <a:rPr lang="en-US" sz="1800" b="1" i="0">
                <a:solidFill>
                  <a:schemeClr val="tx1"/>
                </a:solidFill>
              </a:rPr>
              <a:t> </a:t>
            </a:r>
          </a:p>
          <a:p>
            <a:pPr algn="l" eaLnBrk="0" hangingPunct="0">
              <a:lnSpc>
                <a:spcPct val="80000"/>
              </a:lnSpc>
              <a:defRPr/>
            </a:pPr>
            <a:endParaRPr lang="en-US" sz="1800" b="1" i="0">
              <a:solidFill>
                <a:schemeClr val="tx1"/>
              </a:solidFill>
            </a:endParaRPr>
          </a:p>
          <a:p>
            <a:pPr algn="l" eaLnBrk="0" hangingPunct="0">
              <a:lnSpc>
                <a:spcPct val="80000"/>
              </a:lnSpc>
              <a:defRPr/>
            </a:pPr>
            <a:r>
              <a:rPr lang="en-US" sz="1600" b="1" i="0">
                <a:solidFill>
                  <a:schemeClr val="tx1"/>
                </a:solidFill>
              </a:rPr>
              <a:t>Carvedilol</a:t>
            </a:r>
          </a:p>
          <a:p>
            <a:pPr algn="l" eaLnBrk="0" hangingPunct="0">
              <a:lnSpc>
                <a:spcPct val="80000"/>
              </a:lnSpc>
              <a:defRPr/>
            </a:pPr>
            <a:r>
              <a:rPr lang="en-US" sz="1600" b="1" i="0">
                <a:solidFill>
                  <a:schemeClr val="tx1"/>
                </a:solidFill>
              </a:rPr>
              <a:t>(n = 696</a:t>
            </a:r>
            <a:r>
              <a:rPr lang="en-US" sz="1800" b="1" i="0">
                <a:solidFill>
                  <a:schemeClr val="tx1"/>
                </a:solidFill>
              </a:rPr>
              <a:t>)</a:t>
            </a:r>
            <a:endParaRPr lang="en-US" sz="3200" b="1" i="0">
              <a:solidFill>
                <a:schemeClr val="tx1"/>
              </a:solidFill>
            </a:endParaRPr>
          </a:p>
        </p:txBody>
      </p:sp>
      <p:sp>
        <p:nvSpPr>
          <p:cNvPr id="616451" name="Rectangle 3"/>
          <p:cNvSpPr>
            <a:spLocks noGrp="1" noChangeArrowheads="1"/>
          </p:cNvSpPr>
          <p:nvPr>
            <p:ph type="title"/>
          </p:nvPr>
        </p:nvSpPr>
        <p:spPr>
          <a:xfrm>
            <a:off x="536575" y="228600"/>
            <a:ext cx="9253538" cy="965200"/>
          </a:xfrm>
        </p:spPr>
        <p:txBody>
          <a:bodyPr lIns="90488" tIns="44450" rIns="90488" bIns="44450" anchor="t">
            <a:spAutoFit/>
          </a:bodyPr>
          <a:lstStyle/>
          <a:p>
            <a:pPr eaLnBrk="1" hangingPunct="1">
              <a:defRPr/>
            </a:pPr>
            <a:r>
              <a:rPr lang="en-US" sz="4100" smtClean="0"/>
              <a:t>US Carvedilol Heart Failure Program:</a:t>
            </a:r>
            <a:br>
              <a:rPr lang="en-US" sz="4100" smtClean="0"/>
            </a:br>
            <a:r>
              <a:rPr lang="en-US" sz="4100" smtClean="0"/>
              <a:t>Effect on Hospitalizations</a:t>
            </a:r>
            <a:endParaRPr lang="en-US" sz="3200" smtClean="0"/>
          </a:p>
        </p:txBody>
      </p:sp>
      <p:sp>
        <p:nvSpPr>
          <p:cNvPr id="616452" name="Rectangle 4"/>
          <p:cNvSpPr>
            <a:spLocks noChangeArrowheads="1"/>
          </p:cNvSpPr>
          <p:nvPr/>
        </p:nvSpPr>
        <p:spPr bwMode="auto">
          <a:xfrm>
            <a:off x="7810500" y="3276600"/>
            <a:ext cx="673100" cy="244475"/>
          </a:xfrm>
          <a:prstGeom prst="rect">
            <a:avLst/>
          </a:prstGeom>
          <a:noFill/>
          <a:ln w="12700">
            <a:noFill/>
            <a:miter lim="800000"/>
            <a:headEnd/>
            <a:tailEnd/>
          </a:ln>
          <a:effectLst>
            <a:outerShdw dist="35921" dir="2700000" algn="ctr" rotWithShape="0">
              <a:schemeClr val="bg2"/>
            </a:outerShdw>
          </a:effectLst>
        </p:spPr>
        <p:txBody>
          <a:bodyPr wrap="none" lIns="0" tIns="0" rIns="0" bIns="0">
            <a:spAutoFit/>
          </a:bodyPr>
          <a:lstStyle/>
          <a:p>
            <a:pPr algn="l" eaLnBrk="0" hangingPunct="0">
              <a:defRPr/>
            </a:pPr>
            <a:r>
              <a:rPr lang="en-US" sz="1600" b="1">
                <a:solidFill>
                  <a:schemeClr val="tx2"/>
                </a:solidFill>
              </a:rPr>
              <a:t>*P</a:t>
            </a:r>
            <a:r>
              <a:rPr lang="en-US" sz="1600" b="1" i="0">
                <a:solidFill>
                  <a:schemeClr val="tx2"/>
                </a:solidFill>
              </a:rPr>
              <a:t> &lt;.05</a:t>
            </a:r>
            <a:endParaRPr lang="en-US" sz="1800" b="1" i="0">
              <a:solidFill>
                <a:schemeClr val="tx2"/>
              </a:solidFill>
            </a:endParaRPr>
          </a:p>
        </p:txBody>
      </p:sp>
      <p:sp>
        <p:nvSpPr>
          <p:cNvPr id="616453" name="Text Box 5"/>
          <p:cNvSpPr txBox="1">
            <a:spLocks noChangeArrowheads="1"/>
          </p:cNvSpPr>
          <p:nvPr/>
        </p:nvSpPr>
        <p:spPr bwMode="auto">
          <a:xfrm>
            <a:off x="314325" y="6583363"/>
            <a:ext cx="3976688" cy="274637"/>
          </a:xfrm>
          <a:prstGeom prst="rect">
            <a:avLst/>
          </a:prstGeom>
          <a:noFill/>
          <a:ln w="12700">
            <a:noFill/>
            <a:miter lim="800000"/>
            <a:headEnd/>
            <a:tailEnd/>
          </a:ln>
          <a:effectLst/>
        </p:spPr>
        <p:txBody>
          <a:bodyPr wrap="none" anchor="b">
            <a:spAutoFit/>
          </a:bodyPr>
          <a:lstStyle/>
          <a:p>
            <a:pPr algn="l" eaLnBrk="0" hangingPunct="0">
              <a:defRPr/>
            </a:pPr>
            <a:r>
              <a:rPr lang="en-US" sz="1200">
                <a:effectLst>
                  <a:outerShdw blurRad="38100" dist="38100" dir="2700000" algn="tl">
                    <a:srgbClr val="000000"/>
                  </a:outerShdw>
                </a:effectLst>
              </a:rPr>
              <a:t>Fowler MB et al. J Am Coll Cardiol. 2001;37:1692–1699.</a:t>
            </a:r>
          </a:p>
        </p:txBody>
      </p:sp>
      <p:sp>
        <p:nvSpPr>
          <p:cNvPr id="616454" name="Rectangle 6"/>
          <p:cNvSpPr>
            <a:spLocks noChangeArrowheads="1"/>
          </p:cNvSpPr>
          <p:nvPr/>
        </p:nvSpPr>
        <p:spPr bwMode="auto">
          <a:xfrm>
            <a:off x="841375" y="5426075"/>
            <a:ext cx="98425" cy="212725"/>
          </a:xfrm>
          <a:prstGeom prst="rect">
            <a:avLst/>
          </a:prstGeom>
          <a:noFill/>
          <a:ln w="9525">
            <a:noFill/>
            <a:miter lim="800000"/>
            <a:headEnd/>
            <a:tailEnd/>
          </a:ln>
          <a:effectLst>
            <a:outerShdw dist="35921" dir="2700000" algn="ctr" rotWithShape="0">
              <a:schemeClr val="bg2"/>
            </a:outerShdw>
          </a:effectLst>
        </p:spPr>
        <p:txBody>
          <a:bodyPr wrap="none" lIns="0" tIns="0" rIns="0" bIns="0">
            <a:spAutoFit/>
          </a:bodyPr>
          <a:lstStyle/>
          <a:p>
            <a:pPr algn="l" eaLnBrk="0" hangingPunct="0">
              <a:defRPr/>
            </a:pPr>
            <a:r>
              <a:rPr lang="en-US" b="1" i="0">
                <a:solidFill>
                  <a:schemeClr val="tx1"/>
                </a:solidFill>
              </a:rPr>
              <a:t>0</a:t>
            </a:r>
            <a:endParaRPr lang="en-US" sz="2400" i="0">
              <a:solidFill>
                <a:schemeClr val="tx1"/>
              </a:solidFill>
            </a:endParaRPr>
          </a:p>
        </p:txBody>
      </p:sp>
      <p:sp>
        <p:nvSpPr>
          <p:cNvPr id="616455" name="Rectangle 7"/>
          <p:cNvSpPr>
            <a:spLocks noChangeArrowheads="1"/>
          </p:cNvSpPr>
          <p:nvPr/>
        </p:nvSpPr>
        <p:spPr bwMode="auto">
          <a:xfrm>
            <a:off x="1458913" y="3143250"/>
            <a:ext cx="849312" cy="2362200"/>
          </a:xfrm>
          <a:prstGeom prst="rect">
            <a:avLst/>
          </a:prstGeom>
          <a:solidFill>
            <a:schemeClr val="tx2"/>
          </a:solidFill>
          <a:ln w="9525">
            <a:solidFill>
              <a:schemeClr val="tx2"/>
            </a:solidFill>
            <a:miter lim="800000"/>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56" name="Rectangle 8"/>
          <p:cNvSpPr>
            <a:spLocks noChangeArrowheads="1"/>
          </p:cNvSpPr>
          <p:nvPr/>
        </p:nvSpPr>
        <p:spPr bwMode="auto">
          <a:xfrm>
            <a:off x="3838575" y="3668713"/>
            <a:ext cx="847725" cy="1836737"/>
          </a:xfrm>
          <a:prstGeom prst="rect">
            <a:avLst/>
          </a:prstGeom>
          <a:solidFill>
            <a:schemeClr val="tx2"/>
          </a:solidFill>
          <a:ln w="9525">
            <a:solidFill>
              <a:schemeClr val="tx2"/>
            </a:solidFill>
            <a:miter lim="800000"/>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57" name="Rectangle 9"/>
          <p:cNvSpPr>
            <a:spLocks noChangeArrowheads="1"/>
          </p:cNvSpPr>
          <p:nvPr/>
        </p:nvSpPr>
        <p:spPr bwMode="auto">
          <a:xfrm>
            <a:off x="6213475" y="4630738"/>
            <a:ext cx="849313" cy="874712"/>
          </a:xfrm>
          <a:prstGeom prst="rect">
            <a:avLst/>
          </a:prstGeom>
          <a:solidFill>
            <a:schemeClr val="tx2"/>
          </a:solidFill>
          <a:ln w="9525">
            <a:solidFill>
              <a:schemeClr val="tx2"/>
            </a:solidFill>
            <a:miter lim="800000"/>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58" name="Rectangle 10"/>
          <p:cNvSpPr>
            <a:spLocks noChangeArrowheads="1"/>
          </p:cNvSpPr>
          <p:nvPr/>
        </p:nvSpPr>
        <p:spPr bwMode="auto">
          <a:xfrm>
            <a:off x="2322513" y="3841750"/>
            <a:ext cx="849312" cy="1663700"/>
          </a:xfrm>
          <a:prstGeom prst="rect">
            <a:avLst/>
          </a:prstGeom>
          <a:solidFill>
            <a:srgbClr val="FF0000"/>
          </a:solidFill>
          <a:ln w="9525">
            <a:solidFill>
              <a:srgbClr val="FF0000"/>
            </a:solidFill>
            <a:miter lim="800000"/>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59" name="Rectangle 11"/>
          <p:cNvSpPr>
            <a:spLocks noChangeArrowheads="1"/>
          </p:cNvSpPr>
          <p:nvPr/>
        </p:nvSpPr>
        <p:spPr bwMode="auto">
          <a:xfrm>
            <a:off x="4700588" y="4237038"/>
            <a:ext cx="847725" cy="1268412"/>
          </a:xfrm>
          <a:prstGeom prst="rect">
            <a:avLst/>
          </a:prstGeom>
          <a:solidFill>
            <a:srgbClr val="FF0000"/>
          </a:solidFill>
          <a:ln w="9525">
            <a:solidFill>
              <a:srgbClr val="FF0000"/>
            </a:solidFill>
            <a:miter lim="800000"/>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60" name="Rectangle 12"/>
          <p:cNvSpPr>
            <a:spLocks noChangeArrowheads="1"/>
          </p:cNvSpPr>
          <p:nvPr/>
        </p:nvSpPr>
        <p:spPr bwMode="auto">
          <a:xfrm>
            <a:off x="7077075" y="4805363"/>
            <a:ext cx="849313" cy="700087"/>
          </a:xfrm>
          <a:prstGeom prst="rect">
            <a:avLst/>
          </a:prstGeom>
          <a:solidFill>
            <a:srgbClr val="FF0000"/>
          </a:solidFill>
          <a:ln w="9525">
            <a:solidFill>
              <a:srgbClr val="FF0000"/>
            </a:solidFill>
            <a:miter lim="800000"/>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61" name="Line 13"/>
          <p:cNvSpPr>
            <a:spLocks noChangeShapeType="1"/>
          </p:cNvSpPr>
          <p:nvPr/>
        </p:nvSpPr>
        <p:spPr bwMode="auto">
          <a:xfrm>
            <a:off x="1122363" y="2879725"/>
            <a:ext cx="1587" cy="2625725"/>
          </a:xfrm>
          <a:prstGeom prst="line">
            <a:avLst/>
          </a:prstGeom>
          <a:noFill/>
          <a:ln w="11113">
            <a:solidFill>
              <a:srgbClr val="FFFF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62" name="Line 14"/>
          <p:cNvSpPr>
            <a:spLocks noChangeShapeType="1"/>
          </p:cNvSpPr>
          <p:nvPr/>
        </p:nvSpPr>
        <p:spPr bwMode="auto">
          <a:xfrm>
            <a:off x="1071563" y="5505450"/>
            <a:ext cx="50800" cy="1588"/>
          </a:xfrm>
          <a:prstGeom prst="line">
            <a:avLst/>
          </a:prstGeom>
          <a:noFill/>
          <a:ln w="11113">
            <a:solidFill>
              <a:srgbClr val="FFFF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63" name="Line 15"/>
          <p:cNvSpPr>
            <a:spLocks noChangeShapeType="1"/>
          </p:cNvSpPr>
          <p:nvPr/>
        </p:nvSpPr>
        <p:spPr bwMode="auto">
          <a:xfrm>
            <a:off x="1071563" y="4630738"/>
            <a:ext cx="50800" cy="1587"/>
          </a:xfrm>
          <a:prstGeom prst="line">
            <a:avLst/>
          </a:prstGeom>
          <a:noFill/>
          <a:ln w="11113">
            <a:solidFill>
              <a:srgbClr val="FFFF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64" name="Line 16"/>
          <p:cNvSpPr>
            <a:spLocks noChangeShapeType="1"/>
          </p:cNvSpPr>
          <p:nvPr/>
        </p:nvSpPr>
        <p:spPr bwMode="auto">
          <a:xfrm>
            <a:off x="1071563" y="3756025"/>
            <a:ext cx="50800" cy="1588"/>
          </a:xfrm>
          <a:prstGeom prst="line">
            <a:avLst/>
          </a:prstGeom>
          <a:noFill/>
          <a:ln w="11113">
            <a:solidFill>
              <a:srgbClr val="FFFF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65" name="Line 17"/>
          <p:cNvSpPr>
            <a:spLocks noChangeShapeType="1"/>
          </p:cNvSpPr>
          <p:nvPr/>
        </p:nvSpPr>
        <p:spPr bwMode="auto">
          <a:xfrm>
            <a:off x="1071563" y="2879725"/>
            <a:ext cx="50800" cy="1588"/>
          </a:xfrm>
          <a:prstGeom prst="line">
            <a:avLst/>
          </a:prstGeom>
          <a:noFill/>
          <a:ln w="11113">
            <a:solidFill>
              <a:srgbClr val="FFFF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66" name="Line 18"/>
          <p:cNvSpPr>
            <a:spLocks noChangeShapeType="1"/>
          </p:cNvSpPr>
          <p:nvPr/>
        </p:nvSpPr>
        <p:spPr bwMode="auto">
          <a:xfrm>
            <a:off x="1122363" y="5505450"/>
            <a:ext cx="7129462" cy="1588"/>
          </a:xfrm>
          <a:prstGeom prst="line">
            <a:avLst/>
          </a:prstGeom>
          <a:noFill/>
          <a:ln w="11113">
            <a:solidFill>
              <a:srgbClr val="FFFF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67" name="Rectangle 19"/>
          <p:cNvSpPr>
            <a:spLocks noChangeArrowheads="1"/>
          </p:cNvSpPr>
          <p:nvPr/>
        </p:nvSpPr>
        <p:spPr bwMode="auto">
          <a:xfrm>
            <a:off x="804863" y="4551363"/>
            <a:ext cx="196850" cy="212725"/>
          </a:xfrm>
          <a:prstGeom prst="rect">
            <a:avLst/>
          </a:prstGeom>
          <a:noFill/>
          <a:ln w="9525">
            <a:noFill/>
            <a:miter lim="800000"/>
            <a:headEnd/>
            <a:tailEnd/>
          </a:ln>
          <a:effectLst>
            <a:outerShdw dist="35921" dir="2700000" algn="ctr" rotWithShape="0">
              <a:schemeClr val="bg2"/>
            </a:outerShdw>
          </a:effectLst>
        </p:spPr>
        <p:txBody>
          <a:bodyPr wrap="none" lIns="0" tIns="0" rIns="0" bIns="0">
            <a:spAutoFit/>
          </a:bodyPr>
          <a:lstStyle/>
          <a:p>
            <a:pPr algn="l" eaLnBrk="0" hangingPunct="0">
              <a:defRPr/>
            </a:pPr>
            <a:r>
              <a:rPr lang="en-US" b="1" i="0">
                <a:solidFill>
                  <a:schemeClr val="tx1"/>
                </a:solidFill>
              </a:rPr>
              <a:t>10</a:t>
            </a:r>
            <a:endParaRPr lang="en-US" sz="2400" i="0">
              <a:solidFill>
                <a:schemeClr val="tx1"/>
              </a:solidFill>
            </a:endParaRPr>
          </a:p>
        </p:txBody>
      </p:sp>
      <p:sp>
        <p:nvSpPr>
          <p:cNvPr id="616468" name="Rectangle 20"/>
          <p:cNvSpPr>
            <a:spLocks noChangeArrowheads="1"/>
          </p:cNvSpPr>
          <p:nvPr/>
        </p:nvSpPr>
        <p:spPr bwMode="auto">
          <a:xfrm>
            <a:off x="804863" y="3676650"/>
            <a:ext cx="196850" cy="212725"/>
          </a:xfrm>
          <a:prstGeom prst="rect">
            <a:avLst/>
          </a:prstGeom>
          <a:noFill/>
          <a:ln w="9525">
            <a:noFill/>
            <a:miter lim="800000"/>
            <a:headEnd/>
            <a:tailEnd/>
          </a:ln>
          <a:effectLst>
            <a:outerShdw dist="35921" dir="2700000" algn="ctr" rotWithShape="0">
              <a:schemeClr val="bg2"/>
            </a:outerShdw>
          </a:effectLst>
        </p:spPr>
        <p:txBody>
          <a:bodyPr wrap="none" lIns="0" tIns="0" rIns="0" bIns="0">
            <a:spAutoFit/>
          </a:bodyPr>
          <a:lstStyle/>
          <a:p>
            <a:pPr algn="l" eaLnBrk="0" hangingPunct="0">
              <a:defRPr/>
            </a:pPr>
            <a:r>
              <a:rPr lang="en-US" b="1" i="0">
                <a:solidFill>
                  <a:schemeClr val="tx1"/>
                </a:solidFill>
              </a:rPr>
              <a:t>20</a:t>
            </a:r>
            <a:endParaRPr lang="en-US" sz="2400" i="0">
              <a:solidFill>
                <a:schemeClr val="tx1"/>
              </a:solidFill>
            </a:endParaRPr>
          </a:p>
        </p:txBody>
      </p:sp>
      <p:sp>
        <p:nvSpPr>
          <p:cNvPr id="616469" name="Rectangle 21"/>
          <p:cNvSpPr>
            <a:spLocks noChangeArrowheads="1"/>
          </p:cNvSpPr>
          <p:nvPr/>
        </p:nvSpPr>
        <p:spPr bwMode="auto">
          <a:xfrm>
            <a:off x="804863" y="2801938"/>
            <a:ext cx="196850" cy="212725"/>
          </a:xfrm>
          <a:prstGeom prst="rect">
            <a:avLst/>
          </a:prstGeom>
          <a:noFill/>
          <a:ln w="9525">
            <a:noFill/>
            <a:miter lim="800000"/>
            <a:headEnd/>
            <a:tailEnd/>
          </a:ln>
          <a:effectLst>
            <a:outerShdw dist="35921" dir="2700000" algn="ctr" rotWithShape="0">
              <a:schemeClr val="bg2"/>
            </a:outerShdw>
          </a:effectLst>
        </p:spPr>
        <p:txBody>
          <a:bodyPr wrap="none" lIns="0" tIns="0" rIns="0" bIns="0">
            <a:spAutoFit/>
          </a:bodyPr>
          <a:lstStyle/>
          <a:p>
            <a:pPr algn="l" eaLnBrk="0" hangingPunct="0">
              <a:defRPr/>
            </a:pPr>
            <a:r>
              <a:rPr lang="en-US" b="1" i="0">
                <a:solidFill>
                  <a:schemeClr val="tx1"/>
                </a:solidFill>
              </a:rPr>
              <a:t>30</a:t>
            </a:r>
            <a:endParaRPr lang="en-US" sz="2400" i="0">
              <a:solidFill>
                <a:schemeClr val="tx1"/>
              </a:solidFill>
            </a:endParaRPr>
          </a:p>
        </p:txBody>
      </p:sp>
      <p:sp>
        <p:nvSpPr>
          <p:cNvPr id="616470" name="Freeform 22"/>
          <p:cNvSpPr>
            <a:spLocks/>
          </p:cNvSpPr>
          <p:nvPr/>
        </p:nvSpPr>
        <p:spPr bwMode="auto">
          <a:xfrm>
            <a:off x="1812925" y="2609850"/>
            <a:ext cx="901700" cy="1143000"/>
          </a:xfrm>
          <a:custGeom>
            <a:avLst/>
            <a:gdLst/>
            <a:ahLst/>
            <a:cxnLst>
              <a:cxn ang="0">
                <a:pos x="1" y="296"/>
              </a:cxn>
              <a:cxn ang="0">
                <a:pos x="0" y="0"/>
              </a:cxn>
              <a:cxn ang="0">
                <a:pos x="505" y="0"/>
              </a:cxn>
              <a:cxn ang="0">
                <a:pos x="505" y="720"/>
              </a:cxn>
            </a:cxnLst>
            <a:rect l="0" t="0" r="r" b="b"/>
            <a:pathLst>
              <a:path w="505" h="720">
                <a:moveTo>
                  <a:pt x="1" y="296"/>
                </a:moveTo>
                <a:lnTo>
                  <a:pt x="0" y="0"/>
                </a:lnTo>
                <a:lnTo>
                  <a:pt x="505" y="0"/>
                </a:lnTo>
                <a:lnTo>
                  <a:pt x="505" y="720"/>
                </a:lnTo>
              </a:path>
            </a:pathLst>
          </a:custGeom>
          <a:noFill/>
          <a:ln w="12700" cap="rnd" cmpd="sng">
            <a:solidFill>
              <a:schemeClr val="tx1"/>
            </a:solidFill>
            <a:prstDash val="solid"/>
            <a:round/>
            <a:headEnd type="none" w="med" len="med"/>
            <a:tailEnd type="none" w="med" len="me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71" name="Freeform 23"/>
          <p:cNvSpPr>
            <a:spLocks/>
          </p:cNvSpPr>
          <p:nvPr/>
        </p:nvSpPr>
        <p:spPr bwMode="auto">
          <a:xfrm>
            <a:off x="4214813" y="2609850"/>
            <a:ext cx="904875" cy="1574800"/>
          </a:xfrm>
          <a:custGeom>
            <a:avLst/>
            <a:gdLst/>
            <a:ahLst/>
            <a:cxnLst>
              <a:cxn ang="0">
                <a:pos x="0" y="628"/>
              </a:cxn>
              <a:cxn ang="0">
                <a:pos x="1" y="0"/>
              </a:cxn>
              <a:cxn ang="0">
                <a:pos x="507" y="0"/>
              </a:cxn>
              <a:cxn ang="0">
                <a:pos x="507" y="992"/>
              </a:cxn>
            </a:cxnLst>
            <a:rect l="0" t="0" r="r" b="b"/>
            <a:pathLst>
              <a:path w="507" h="992">
                <a:moveTo>
                  <a:pt x="0" y="628"/>
                </a:moveTo>
                <a:lnTo>
                  <a:pt x="1" y="0"/>
                </a:lnTo>
                <a:lnTo>
                  <a:pt x="507" y="0"/>
                </a:lnTo>
                <a:lnTo>
                  <a:pt x="507" y="992"/>
                </a:lnTo>
              </a:path>
            </a:pathLst>
          </a:custGeom>
          <a:noFill/>
          <a:ln w="12700" cap="rnd" cmpd="sng">
            <a:solidFill>
              <a:schemeClr val="tx1"/>
            </a:solidFill>
            <a:prstDash val="solid"/>
            <a:round/>
            <a:headEnd type="none" w="med" len="med"/>
            <a:tailEnd type="none" w="med" len="me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72" name="Freeform 24"/>
          <p:cNvSpPr>
            <a:spLocks/>
          </p:cNvSpPr>
          <p:nvPr/>
        </p:nvSpPr>
        <p:spPr bwMode="auto">
          <a:xfrm>
            <a:off x="6643688" y="2609850"/>
            <a:ext cx="871537" cy="2139950"/>
          </a:xfrm>
          <a:custGeom>
            <a:avLst/>
            <a:gdLst/>
            <a:ahLst/>
            <a:cxnLst>
              <a:cxn ang="0">
                <a:pos x="0" y="1236"/>
              </a:cxn>
              <a:cxn ang="0">
                <a:pos x="1" y="0"/>
              </a:cxn>
              <a:cxn ang="0">
                <a:pos x="508" y="0"/>
              </a:cxn>
              <a:cxn ang="0">
                <a:pos x="508" y="1348"/>
              </a:cxn>
            </a:cxnLst>
            <a:rect l="0" t="0" r="r" b="b"/>
            <a:pathLst>
              <a:path w="508" h="1348">
                <a:moveTo>
                  <a:pt x="0" y="1236"/>
                </a:moveTo>
                <a:lnTo>
                  <a:pt x="1" y="0"/>
                </a:lnTo>
                <a:lnTo>
                  <a:pt x="508" y="0"/>
                </a:lnTo>
                <a:lnTo>
                  <a:pt x="508" y="1348"/>
                </a:lnTo>
              </a:path>
            </a:pathLst>
          </a:custGeom>
          <a:noFill/>
          <a:ln w="12700" cap="rnd" cmpd="sng">
            <a:solidFill>
              <a:schemeClr val="tx1"/>
            </a:solidFill>
            <a:prstDash val="solid"/>
            <a:round/>
            <a:headEnd type="none" w="med" len="med"/>
            <a:tailEnd type="none" w="med" len="me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73" name="Rectangle 25"/>
          <p:cNvSpPr>
            <a:spLocks noChangeArrowheads="1"/>
          </p:cNvSpPr>
          <p:nvPr/>
        </p:nvSpPr>
        <p:spPr bwMode="auto">
          <a:xfrm>
            <a:off x="1951038" y="2295525"/>
            <a:ext cx="747712" cy="274638"/>
          </a:xfrm>
          <a:prstGeom prst="rect">
            <a:avLst/>
          </a:prstGeom>
          <a:noFill/>
          <a:ln w="12700">
            <a:noFill/>
            <a:miter lim="800000"/>
            <a:headEnd/>
            <a:tailEnd/>
          </a:ln>
          <a:effectLst>
            <a:outerShdw dist="35921" dir="2700000" algn="ctr" rotWithShape="0">
              <a:schemeClr val="bg2"/>
            </a:outerShdw>
          </a:effectLst>
        </p:spPr>
        <p:txBody>
          <a:bodyPr wrap="none" lIns="0" tIns="0" rIns="0" bIns="0" anchor="b" anchorCtr="1">
            <a:spAutoFit/>
          </a:bodyPr>
          <a:lstStyle/>
          <a:p>
            <a:pPr eaLnBrk="0" hangingPunct="0">
              <a:defRPr/>
            </a:pPr>
            <a:r>
              <a:rPr lang="en-US" sz="1800" b="1" i="0">
                <a:solidFill>
                  <a:schemeClr val="tx1"/>
                </a:solidFill>
                <a:sym typeface="Symbol" pitchFamily="18" charset="2"/>
              </a:rPr>
              <a:t></a:t>
            </a:r>
            <a:r>
              <a:rPr lang="en-US" sz="1800" b="1" i="0">
                <a:solidFill>
                  <a:schemeClr val="tx1"/>
                </a:solidFill>
              </a:rPr>
              <a:t> 29%*</a:t>
            </a:r>
            <a:endParaRPr lang="en-US" b="1" i="0">
              <a:solidFill>
                <a:schemeClr val="tx1"/>
              </a:solidFill>
            </a:endParaRPr>
          </a:p>
        </p:txBody>
      </p:sp>
      <p:sp>
        <p:nvSpPr>
          <p:cNvPr id="616474" name="Rectangle 26"/>
          <p:cNvSpPr>
            <a:spLocks noChangeArrowheads="1"/>
          </p:cNvSpPr>
          <p:nvPr/>
        </p:nvSpPr>
        <p:spPr bwMode="auto">
          <a:xfrm>
            <a:off x="4370388" y="2257425"/>
            <a:ext cx="725487" cy="274638"/>
          </a:xfrm>
          <a:prstGeom prst="rect">
            <a:avLst/>
          </a:prstGeom>
          <a:noFill/>
          <a:ln w="12700">
            <a:noFill/>
            <a:miter lim="800000"/>
            <a:headEnd/>
            <a:tailEnd/>
          </a:ln>
          <a:effectLst>
            <a:outerShdw dist="35921" dir="2700000" algn="ctr" rotWithShape="0">
              <a:schemeClr val="bg2"/>
            </a:outerShdw>
          </a:effectLst>
        </p:spPr>
        <p:txBody>
          <a:bodyPr wrap="none" lIns="0" tIns="0" rIns="0" bIns="0" anchor="b" anchorCtr="1">
            <a:spAutoFit/>
          </a:bodyPr>
          <a:lstStyle/>
          <a:p>
            <a:pPr eaLnBrk="0" hangingPunct="0">
              <a:defRPr/>
            </a:pPr>
            <a:r>
              <a:rPr lang="en-US" sz="1600" b="1" i="0">
                <a:solidFill>
                  <a:schemeClr val="tx1"/>
                </a:solidFill>
                <a:sym typeface="Symbol" pitchFamily="18" charset="2"/>
              </a:rPr>
              <a:t></a:t>
            </a:r>
            <a:r>
              <a:rPr lang="en-US" sz="1600" b="1" i="0">
                <a:solidFill>
                  <a:schemeClr val="tx1"/>
                </a:solidFill>
              </a:rPr>
              <a:t> </a:t>
            </a:r>
            <a:r>
              <a:rPr lang="en-US" sz="1800" b="1" i="0">
                <a:solidFill>
                  <a:schemeClr val="tx1"/>
                </a:solidFill>
              </a:rPr>
              <a:t>28%*</a:t>
            </a:r>
            <a:endParaRPr lang="en-US" b="1" i="0">
              <a:solidFill>
                <a:schemeClr val="tx1"/>
              </a:solidFill>
            </a:endParaRPr>
          </a:p>
        </p:txBody>
      </p:sp>
      <p:sp>
        <p:nvSpPr>
          <p:cNvPr id="616475" name="Rectangle 27"/>
          <p:cNvSpPr>
            <a:spLocks noChangeArrowheads="1"/>
          </p:cNvSpPr>
          <p:nvPr/>
        </p:nvSpPr>
        <p:spPr bwMode="auto">
          <a:xfrm>
            <a:off x="6723063" y="2295525"/>
            <a:ext cx="746125" cy="274638"/>
          </a:xfrm>
          <a:prstGeom prst="rect">
            <a:avLst/>
          </a:prstGeom>
          <a:noFill/>
          <a:ln w="12700">
            <a:noFill/>
            <a:miter lim="800000"/>
            <a:headEnd/>
            <a:tailEnd/>
          </a:ln>
          <a:effectLst>
            <a:outerShdw dist="35921" dir="2700000" algn="ctr" rotWithShape="0">
              <a:schemeClr val="bg2"/>
            </a:outerShdw>
          </a:effectLst>
        </p:spPr>
        <p:txBody>
          <a:bodyPr wrap="none" lIns="0" tIns="0" rIns="0" bIns="0" anchor="b" anchorCtr="1">
            <a:spAutoFit/>
          </a:bodyPr>
          <a:lstStyle/>
          <a:p>
            <a:pPr eaLnBrk="0" hangingPunct="0">
              <a:defRPr/>
            </a:pPr>
            <a:r>
              <a:rPr lang="en-US" sz="1800" b="1" i="0">
                <a:solidFill>
                  <a:schemeClr val="tx1"/>
                </a:solidFill>
                <a:sym typeface="Symbol" pitchFamily="18" charset="2"/>
              </a:rPr>
              <a:t></a:t>
            </a:r>
            <a:r>
              <a:rPr lang="en-US" sz="1800" b="1" i="0">
                <a:solidFill>
                  <a:schemeClr val="tx1"/>
                </a:solidFill>
              </a:rPr>
              <a:t> 38%*</a:t>
            </a:r>
            <a:endParaRPr lang="en-US" b="1" i="0">
              <a:solidFill>
                <a:schemeClr val="tx1"/>
              </a:solidFill>
            </a:endParaRPr>
          </a:p>
        </p:txBody>
      </p:sp>
      <p:sp>
        <p:nvSpPr>
          <p:cNvPr id="616476" name="Rectangle 28"/>
          <p:cNvSpPr>
            <a:spLocks noChangeArrowheads="1"/>
          </p:cNvSpPr>
          <p:nvPr/>
        </p:nvSpPr>
        <p:spPr bwMode="auto">
          <a:xfrm>
            <a:off x="1100138" y="5622925"/>
            <a:ext cx="2325687" cy="609600"/>
          </a:xfrm>
          <a:prstGeom prst="rect">
            <a:avLst/>
          </a:prstGeom>
          <a:noFill/>
          <a:ln w="12700">
            <a:noFill/>
            <a:miter lim="800000"/>
            <a:headEnd/>
            <a:tailEnd/>
          </a:ln>
          <a:effectLst>
            <a:outerShdw dist="35921" dir="2700000" algn="ctr" rotWithShape="0">
              <a:schemeClr val="bg2"/>
            </a:outerShdw>
          </a:effectLst>
        </p:spPr>
        <p:txBody>
          <a:bodyPr lIns="0" tIns="0" rIns="0" bIns="0" anchorCtr="1">
            <a:spAutoFit/>
          </a:bodyPr>
          <a:lstStyle/>
          <a:p>
            <a:pPr eaLnBrk="0" hangingPunct="0">
              <a:defRPr/>
            </a:pPr>
            <a:r>
              <a:rPr lang="en-US" sz="2000" b="1" i="0">
                <a:solidFill>
                  <a:schemeClr val="tx1"/>
                </a:solidFill>
              </a:rPr>
              <a:t>All</a:t>
            </a:r>
            <a:r>
              <a:rPr lang="en-US" sz="1600" b="1" i="0">
                <a:solidFill>
                  <a:schemeClr val="tx1"/>
                </a:solidFill>
              </a:rPr>
              <a:t/>
            </a:r>
            <a:br>
              <a:rPr lang="en-US" sz="1600" b="1" i="0">
                <a:solidFill>
                  <a:schemeClr val="tx1"/>
                </a:solidFill>
              </a:rPr>
            </a:br>
            <a:r>
              <a:rPr lang="en-US" sz="2000" b="1" i="0">
                <a:solidFill>
                  <a:schemeClr val="tx1"/>
                </a:solidFill>
              </a:rPr>
              <a:t>Hospitalizations</a:t>
            </a:r>
            <a:endParaRPr lang="en-US" sz="1600" b="1" i="0">
              <a:solidFill>
                <a:schemeClr val="tx1"/>
              </a:solidFill>
            </a:endParaRPr>
          </a:p>
        </p:txBody>
      </p:sp>
      <p:sp>
        <p:nvSpPr>
          <p:cNvPr id="616477" name="Rectangle 29"/>
          <p:cNvSpPr>
            <a:spLocks noChangeArrowheads="1"/>
          </p:cNvSpPr>
          <p:nvPr/>
        </p:nvSpPr>
        <p:spPr bwMode="auto">
          <a:xfrm>
            <a:off x="3497263" y="5622925"/>
            <a:ext cx="2320925" cy="609600"/>
          </a:xfrm>
          <a:prstGeom prst="rect">
            <a:avLst/>
          </a:prstGeom>
          <a:noFill/>
          <a:ln w="12700">
            <a:noFill/>
            <a:miter lim="800000"/>
            <a:headEnd/>
            <a:tailEnd/>
          </a:ln>
          <a:effectLst>
            <a:outerShdw dist="35921" dir="2700000" algn="ctr" rotWithShape="0">
              <a:schemeClr val="bg2"/>
            </a:outerShdw>
          </a:effectLst>
        </p:spPr>
        <p:txBody>
          <a:bodyPr lIns="0" tIns="0" rIns="0" bIns="0" anchorCtr="1">
            <a:spAutoFit/>
          </a:bodyPr>
          <a:lstStyle/>
          <a:p>
            <a:pPr eaLnBrk="0" hangingPunct="0">
              <a:defRPr/>
            </a:pPr>
            <a:r>
              <a:rPr lang="en-US" sz="2000" b="1" i="0">
                <a:solidFill>
                  <a:schemeClr val="tx1"/>
                </a:solidFill>
              </a:rPr>
              <a:t>Cardiovascular</a:t>
            </a:r>
            <a:br>
              <a:rPr lang="en-US" sz="2000" b="1" i="0">
                <a:solidFill>
                  <a:schemeClr val="tx1"/>
                </a:solidFill>
              </a:rPr>
            </a:br>
            <a:r>
              <a:rPr lang="en-US" sz="2000" b="1" i="0">
                <a:solidFill>
                  <a:schemeClr val="tx1"/>
                </a:solidFill>
              </a:rPr>
              <a:t>Hospitalization</a:t>
            </a:r>
          </a:p>
        </p:txBody>
      </p:sp>
      <p:sp>
        <p:nvSpPr>
          <p:cNvPr id="616478" name="Rectangle 30"/>
          <p:cNvSpPr>
            <a:spLocks noChangeArrowheads="1"/>
          </p:cNvSpPr>
          <p:nvPr/>
        </p:nvSpPr>
        <p:spPr bwMode="auto">
          <a:xfrm>
            <a:off x="5915025" y="5622925"/>
            <a:ext cx="2246313" cy="609600"/>
          </a:xfrm>
          <a:prstGeom prst="rect">
            <a:avLst/>
          </a:prstGeom>
          <a:noFill/>
          <a:ln w="12700">
            <a:noFill/>
            <a:miter lim="800000"/>
            <a:headEnd/>
            <a:tailEnd/>
          </a:ln>
          <a:effectLst>
            <a:outerShdw dist="35921" dir="2700000" algn="ctr" rotWithShape="0">
              <a:schemeClr val="bg2"/>
            </a:outerShdw>
          </a:effectLst>
        </p:spPr>
        <p:txBody>
          <a:bodyPr lIns="0" tIns="0" rIns="0" bIns="0" anchorCtr="1">
            <a:spAutoFit/>
          </a:bodyPr>
          <a:lstStyle/>
          <a:p>
            <a:pPr eaLnBrk="0" hangingPunct="0">
              <a:defRPr/>
            </a:pPr>
            <a:r>
              <a:rPr lang="en-US" sz="2000" b="1" i="0">
                <a:solidFill>
                  <a:schemeClr val="tx1"/>
                </a:solidFill>
              </a:rPr>
              <a:t>Heart Failure</a:t>
            </a:r>
            <a:br>
              <a:rPr lang="en-US" sz="2000" b="1" i="0">
                <a:solidFill>
                  <a:schemeClr val="tx1"/>
                </a:solidFill>
              </a:rPr>
            </a:br>
            <a:r>
              <a:rPr lang="en-US" sz="2000" b="1" i="0">
                <a:solidFill>
                  <a:schemeClr val="tx1"/>
                </a:solidFill>
              </a:rPr>
              <a:t>Hospitalizations</a:t>
            </a:r>
            <a:endParaRPr lang="en-US" sz="1600" b="1" i="0">
              <a:solidFill>
                <a:schemeClr val="tx1"/>
              </a:solidFill>
            </a:endParaRPr>
          </a:p>
        </p:txBody>
      </p:sp>
      <p:sp>
        <p:nvSpPr>
          <p:cNvPr id="616479" name="Text Box 31"/>
          <p:cNvSpPr txBox="1">
            <a:spLocks noChangeArrowheads="1"/>
          </p:cNvSpPr>
          <p:nvPr/>
        </p:nvSpPr>
        <p:spPr bwMode="auto">
          <a:xfrm>
            <a:off x="428625" y="4071938"/>
            <a:ext cx="544513" cy="457200"/>
          </a:xfrm>
          <a:prstGeom prst="rect">
            <a:avLst/>
          </a:prstGeom>
          <a:noFill/>
          <a:ln w="9525">
            <a:noFill/>
            <a:miter lim="800000"/>
            <a:headEnd/>
            <a:tailEnd/>
          </a:ln>
          <a:effectLst>
            <a:outerShdw dist="35921" dir="2700000" algn="ctr" rotWithShape="0">
              <a:schemeClr val="bg2"/>
            </a:outerShdw>
          </a:effectLst>
        </p:spPr>
        <p:txBody>
          <a:bodyPr>
            <a:spAutoFit/>
          </a:bodyPr>
          <a:lstStyle/>
          <a:p>
            <a:pPr algn="l" eaLnBrk="0" hangingPunct="0">
              <a:spcBef>
                <a:spcPct val="50000"/>
              </a:spcBef>
              <a:defRPr/>
            </a:pPr>
            <a:r>
              <a:rPr lang="en-US" sz="2400" i="0">
                <a:solidFill>
                  <a:schemeClr val="tx1"/>
                </a:solidFill>
              </a:rPr>
              <a:t>%</a:t>
            </a:r>
          </a:p>
        </p:txBody>
      </p:sp>
      <p:sp>
        <p:nvSpPr>
          <p:cNvPr id="616480" name="Rectangle 32"/>
          <p:cNvSpPr>
            <a:spLocks noChangeArrowheads="1"/>
          </p:cNvSpPr>
          <p:nvPr/>
        </p:nvSpPr>
        <p:spPr bwMode="auto">
          <a:xfrm>
            <a:off x="8247063" y="1866900"/>
            <a:ext cx="236537" cy="128588"/>
          </a:xfrm>
          <a:prstGeom prst="rect">
            <a:avLst/>
          </a:prstGeom>
          <a:solidFill>
            <a:schemeClr val="tx2"/>
          </a:solidFill>
          <a:ln w="9525">
            <a:solidFill>
              <a:schemeClr val="tx2"/>
            </a:solidFill>
            <a:miter lim="800000"/>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81" name="Rectangle 33"/>
          <p:cNvSpPr>
            <a:spLocks noChangeArrowheads="1"/>
          </p:cNvSpPr>
          <p:nvPr/>
        </p:nvSpPr>
        <p:spPr bwMode="auto">
          <a:xfrm>
            <a:off x="8247063" y="2481263"/>
            <a:ext cx="236537" cy="128587"/>
          </a:xfrm>
          <a:prstGeom prst="rect">
            <a:avLst/>
          </a:prstGeom>
          <a:solidFill>
            <a:srgbClr val="FF0000"/>
          </a:solidFill>
          <a:ln w="9525">
            <a:solidFill>
              <a:srgbClr val="FF0000"/>
            </a:solidFill>
            <a:miter lim="800000"/>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16482" name="Rectangle 34"/>
          <p:cNvSpPr>
            <a:spLocks noChangeArrowheads="1"/>
          </p:cNvSpPr>
          <p:nvPr/>
        </p:nvSpPr>
        <p:spPr bwMode="auto">
          <a:xfrm>
            <a:off x="7886700" y="3908425"/>
            <a:ext cx="1908175" cy="43180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l" eaLnBrk="0" hangingPunct="0">
              <a:lnSpc>
                <a:spcPct val="80000"/>
              </a:lnSpc>
              <a:defRPr/>
            </a:pPr>
            <a:r>
              <a:rPr lang="en-US" b="1">
                <a:solidFill>
                  <a:schemeClr val="tx1"/>
                </a:solidFill>
              </a:rPr>
              <a:t>Duration of therapy:</a:t>
            </a:r>
          </a:p>
          <a:p>
            <a:pPr algn="l" eaLnBrk="0" hangingPunct="0">
              <a:lnSpc>
                <a:spcPct val="80000"/>
              </a:lnSpc>
              <a:defRPr/>
            </a:pPr>
            <a:r>
              <a:rPr lang="en-US" b="1">
                <a:solidFill>
                  <a:schemeClr val="tx1"/>
                </a:solidFill>
              </a:rPr>
              <a:t>6.5 months (median)</a:t>
            </a:r>
          </a:p>
        </p:txBody>
      </p:sp>
    </p:spTree>
    <p:extLst>
      <p:ext uri="{BB962C8B-B14F-4D97-AF65-F5344CB8AC3E}">
        <p14:creationId xmlns:p14="http://schemas.microsoft.com/office/powerpoint/2010/main" xmlns="" val="12321529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sz="4000" dirty="0" smtClean="0"/>
              <a:t>Presentation Skills: Know Your Material</a:t>
            </a:r>
            <a:endParaRPr lang="en-US" sz="4000" dirty="0"/>
          </a:p>
        </p:txBody>
      </p:sp>
      <p:sp>
        <p:nvSpPr>
          <p:cNvPr id="4099" name="Rectangle 3"/>
          <p:cNvSpPr>
            <a:spLocks noGrp="1" noChangeArrowheads="1"/>
          </p:cNvSpPr>
          <p:nvPr>
            <p:ph type="body" idx="1"/>
          </p:nvPr>
        </p:nvSpPr>
        <p:spPr/>
        <p:txBody>
          <a:bodyPr/>
          <a:lstStyle/>
          <a:p>
            <a:pPr eaLnBrk="1" hangingPunct="1">
              <a:spcBef>
                <a:spcPts val="2400"/>
              </a:spcBef>
            </a:pPr>
            <a:r>
              <a:rPr lang="en-US" sz="3200" b="1" i="1" dirty="0" smtClean="0">
                <a:solidFill>
                  <a:srgbClr val="FFFF00"/>
                </a:solidFill>
              </a:rPr>
              <a:t>Focus on the message (10% rule)</a:t>
            </a:r>
            <a:endParaRPr lang="en-US" sz="3200" b="1" dirty="0" smtClean="0"/>
          </a:p>
          <a:p>
            <a:pPr eaLnBrk="1" hangingPunct="1">
              <a:spcBef>
                <a:spcPts val="2400"/>
              </a:spcBef>
            </a:pPr>
            <a:r>
              <a:rPr lang="en-US" sz="3200" dirty="0" smtClean="0"/>
              <a:t>Know your topic well enough to explain it and answer questions</a:t>
            </a:r>
            <a:endParaRPr lang="en-US" sz="3200" dirty="0"/>
          </a:p>
          <a:p>
            <a:pPr lvl="1" eaLnBrk="1" hangingPunct="1">
              <a:spcBef>
                <a:spcPts val="600"/>
              </a:spcBef>
            </a:pPr>
            <a:r>
              <a:rPr lang="en-US" sz="2800" dirty="0" smtClean="0"/>
              <a:t>Requires adequate preparation</a:t>
            </a:r>
          </a:p>
          <a:p>
            <a:pPr eaLnBrk="1" hangingPunct="1">
              <a:spcBef>
                <a:spcPts val="2400"/>
              </a:spcBef>
            </a:pPr>
            <a:r>
              <a:rPr lang="en-US" sz="3200" dirty="0" smtClean="0"/>
              <a:t>Address your own questions as you prepare</a:t>
            </a:r>
            <a:endParaRPr lang="en-US" sz="3200" dirty="0"/>
          </a:p>
          <a:p>
            <a:pPr eaLnBrk="1" hangingPunct="1">
              <a:defRPr/>
            </a:pPr>
            <a:r>
              <a:rPr lang="en-US" dirty="0"/>
              <a:t>Run </a:t>
            </a:r>
            <a:r>
              <a:rPr lang="en-US" b="1" i="1" dirty="0"/>
              <a:t>under</a:t>
            </a:r>
            <a:r>
              <a:rPr lang="en-US" dirty="0"/>
              <a:t> time</a:t>
            </a:r>
          </a:p>
          <a:p>
            <a:pPr lvl="1" eaLnBrk="1" hangingPunct="1">
              <a:defRPr/>
            </a:pPr>
            <a:r>
              <a:rPr lang="en-US" dirty="0"/>
              <a:t>5-10 minutes for discussion</a:t>
            </a:r>
          </a:p>
          <a:p>
            <a:pPr lvl="1" eaLnBrk="1" hangingPunct="1">
              <a:defRPr/>
            </a:pPr>
            <a:r>
              <a:rPr lang="en-US" dirty="0"/>
              <a:t>Have an “out”.  Know what to skip</a:t>
            </a:r>
          </a:p>
          <a:p>
            <a:pPr eaLnBrk="1" hangingPunct="1">
              <a:spcBef>
                <a:spcPts val="2400"/>
              </a:spcBef>
            </a:pPr>
            <a:endParaRPr lang="en-US" sz="3200"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43700" y="4800600"/>
            <a:ext cx="1371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2223854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p:txBody>
          <a:bodyPr/>
          <a:lstStyle/>
          <a:p>
            <a:pPr eaLnBrk="1" hangingPunct="1">
              <a:defRPr/>
            </a:pPr>
            <a:r>
              <a:rPr lang="en-US" smtClean="0"/>
              <a:t>Charts and Graphs</a:t>
            </a:r>
          </a:p>
        </p:txBody>
      </p:sp>
      <p:sp>
        <p:nvSpPr>
          <p:cNvPr id="649219" name="Rectangle 3"/>
          <p:cNvSpPr>
            <a:spLocks noGrp="1" noChangeArrowheads="1"/>
          </p:cNvSpPr>
          <p:nvPr>
            <p:ph type="body" idx="1"/>
          </p:nvPr>
        </p:nvSpPr>
        <p:spPr/>
        <p:txBody>
          <a:bodyPr/>
          <a:lstStyle/>
          <a:p>
            <a:pPr eaLnBrk="1" hangingPunct="1">
              <a:defRPr/>
            </a:pPr>
            <a:r>
              <a:rPr lang="en-US" dirty="0" smtClean="0"/>
              <a:t>Try not to use charts/graphs from journals</a:t>
            </a:r>
          </a:p>
          <a:p>
            <a:pPr eaLnBrk="1" hangingPunct="1">
              <a:defRPr/>
            </a:pPr>
            <a:endParaRPr lang="en-US" dirty="0" smtClean="0"/>
          </a:p>
          <a:p>
            <a:pPr eaLnBrk="1" hangingPunct="1">
              <a:defRPr/>
            </a:pPr>
            <a:r>
              <a:rPr lang="en-US" dirty="0" smtClean="0"/>
              <a:t>Can use animation for impact</a:t>
            </a:r>
          </a:p>
        </p:txBody>
      </p:sp>
    </p:spTree>
    <p:extLst>
      <p:ext uri="{BB962C8B-B14F-4D97-AF65-F5344CB8AC3E}">
        <p14:creationId xmlns:p14="http://schemas.microsoft.com/office/powerpoint/2010/main" xmlns="" val="2312123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p:txBody>
          <a:bodyPr/>
          <a:lstStyle/>
          <a:p>
            <a:pPr algn="l" eaLnBrk="1" hangingPunct="1">
              <a:defRPr/>
            </a:pPr>
            <a:r>
              <a:rPr lang="en-US" smtClean="0"/>
              <a:t>PROSPER Study</a:t>
            </a:r>
          </a:p>
        </p:txBody>
      </p:sp>
      <p:sp>
        <p:nvSpPr>
          <p:cNvPr id="677891" name="Rectangle 3"/>
          <p:cNvSpPr>
            <a:spLocks noGrp="1" noChangeArrowheads="1"/>
          </p:cNvSpPr>
          <p:nvPr>
            <p:ph type="body" idx="1"/>
          </p:nvPr>
        </p:nvSpPr>
        <p:spPr/>
        <p:txBody>
          <a:bodyPr/>
          <a:lstStyle/>
          <a:p>
            <a:pPr eaLnBrk="1" hangingPunct="1">
              <a:defRPr/>
            </a:pPr>
            <a:endParaRPr lang="en-US" smtClean="0"/>
          </a:p>
        </p:txBody>
      </p:sp>
      <p:pic>
        <p:nvPicPr>
          <p:cNvPr id="130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5100" y="304800"/>
            <a:ext cx="3465513" cy="6400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130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 y="1905000"/>
            <a:ext cx="5394325" cy="4032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67789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b="64095"/>
          <a:stretch>
            <a:fillRect/>
          </a:stretch>
        </p:blipFill>
        <p:spPr bwMode="auto">
          <a:xfrm>
            <a:off x="495300" y="1905000"/>
            <a:ext cx="9448800" cy="2535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2313895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77894"/>
                                        </p:tgtEl>
                                        <p:attrNameLst>
                                          <p:attrName>style.visibility</p:attrName>
                                        </p:attrNameLst>
                                      </p:cBhvr>
                                      <p:to>
                                        <p:strVal val="visible"/>
                                      </p:to>
                                    </p:set>
                                    <p:anim calcmode="lin" valueType="num">
                                      <p:cBhvr>
                                        <p:cTn id="7" dur="1000" fill="hold"/>
                                        <p:tgtEl>
                                          <p:spTgt spid="677894"/>
                                        </p:tgtEl>
                                        <p:attrNameLst>
                                          <p:attrName>ppt_w</p:attrName>
                                        </p:attrNameLst>
                                      </p:cBhvr>
                                      <p:tavLst>
                                        <p:tav tm="0">
                                          <p:val>
                                            <p:fltVal val="0"/>
                                          </p:val>
                                        </p:tav>
                                        <p:tav tm="100000">
                                          <p:val>
                                            <p:strVal val="#ppt_w"/>
                                          </p:val>
                                        </p:tav>
                                      </p:tavLst>
                                    </p:anim>
                                    <p:anim calcmode="lin" valueType="num">
                                      <p:cBhvr>
                                        <p:cTn id="8" dur="1000" fill="hold"/>
                                        <p:tgtEl>
                                          <p:spTgt spid="677894"/>
                                        </p:tgtEl>
                                        <p:attrNameLst>
                                          <p:attrName>ppt_h</p:attrName>
                                        </p:attrNameLst>
                                      </p:cBhvr>
                                      <p:tavLst>
                                        <p:tav tm="0">
                                          <p:val>
                                            <p:fltVal val="0"/>
                                          </p:val>
                                        </p:tav>
                                        <p:tav tm="100000">
                                          <p:val>
                                            <p:strVal val="#ppt_h"/>
                                          </p:val>
                                        </p:tav>
                                      </p:tavLst>
                                    </p:anim>
                                    <p:animEffect transition="in" filter="fade">
                                      <p:cBhvr>
                                        <p:cTn id="9" dur="1000"/>
                                        <p:tgtEl>
                                          <p:spTgt spid="67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02" name="Object 2"/>
          <p:cNvGraphicFramePr>
            <a:graphicFrameLocks/>
          </p:cNvGraphicFramePr>
          <p:nvPr/>
        </p:nvGraphicFramePr>
        <p:xfrm>
          <a:off x="823913" y="1828800"/>
          <a:ext cx="8104187" cy="5410200"/>
        </p:xfrm>
        <a:graphic>
          <a:graphicData uri="http://schemas.openxmlformats.org/presentationml/2006/ole">
            <p:oleObj spid="_x0000_s223248" name="Chart" r:id="rId4" imgW="6734144" imgH="4495770" progId="MSGraph.Chart.8">
              <p:embed followColorScheme="full"/>
            </p:oleObj>
          </a:graphicData>
        </a:graphic>
      </p:graphicFrame>
      <p:sp>
        <p:nvSpPr>
          <p:cNvPr id="614403" name="Rectangle 3"/>
          <p:cNvSpPr>
            <a:spLocks noChangeArrowheads="1"/>
          </p:cNvSpPr>
          <p:nvPr/>
        </p:nvSpPr>
        <p:spPr bwMode="auto">
          <a:xfrm>
            <a:off x="762000" y="609600"/>
            <a:ext cx="8915400" cy="1143000"/>
          </a:xfrm>
          <a:prstGeom prst="rect">
            <a:avLst/>
          </a:prstGeom>
          <a:noFill/>
          <a:ln w="12700">
            <a:noFill/>
            <a:miter lim="800000"/>
            <a:headEnd/>
            <a:tailEnd/>
          </a:ln>
          <a:effectLst>
            <a:outerShdw dist="35921" dir="2700000" algn="ctr" rotWithShape="0">
              <a:srgbClr val="000000"/>
            </a:outerShdw>
          </a:effectLst>
        </p:spPr>
        <p:txBody>
          <a:bodyPr lIns="90488" tIns="44450" rIns="90488" bIns="44450" anchor="ctr"/>
          <a:lstStyle/>
          <a:p>
            <a:pPr eaLnBrk="0" hangingPunct="0">
              <a:defRPr/>
            </a:pPr>
            <a:r>
              <a:rPr lang="en-US" sz="3600" i="0">
                <a:effectLst>
                  <a:outerShdw blurRad="38100" dist="38100" dir="2700000" algn="tl">
                    <a:srgbClr val="000000"/>
                  </a:outerShdw>
                </a:effectLst>
              </a:rPr>
              <a:t>Prevalence of CHF by Gender and Age (NHANES Survey)</a:t>
            </a:r>
          </a:p>
        </p:txBody>
      </p:sp>
      <p:sp>
        <p:nvSpPr>
          <p:cNvPr id="614404" name="Rectangle 4"/>
          <p:cNvSpPr>
            <a:spLocks noChangeArrowheads="1"/>
          </p:cNvSpPr>
          <p:nvPr/>
        </p:nvSpPr>
        <p:spPr bwMode="auto">
          <a:xfrm>
            <a:off x="419100" y="6556375"/>
            <a:ext cx="3713163" cy="271463"/>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1200">
                <a:effectLst>
                  <a:outerShdw blurRad="38100" dist="38100" dir="2700000" algn="tl">
                    <a:srgbClr val="000000"/>
                  </a:outerShdw>
                </a:effectLst>
              </a:rPr>
              <a:t>Schocken DD, et al., J Am Coll Cardiol, 1992;20:301</a:t>
            </a:r>
          </a:p>
        </p:txBody>
      </p:sp>
      <p:sp>
        <p:nvSpPr>
          <p:cNvPr id="614405" name="Line 5"/>
          <p:cNvSpPr>
            <a:spLocks noChangeShapeType="1"/>
          </p:cNvSpPr>
          <p:nvPr/>
        </p:nvSpPr>
        <p:spPr bwMode="auto">
          <a:xfrm>
            <a:off x="533400" y="1828800"/>
            <a:ext cx="8991600" cy="0"/>
          </a:xfrm>
          <a:prstGeom prst="line">
            <a:avLst/>
          </a:prstGeom>
          <a:noFill/>
          <a:ln w="28575">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9377966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402"/>
                                        </p:tgtEl>
                                        <p:attrNameLst>
                                          <p:attrName>style.visibility</p:attrName>
                                        </p:attrNameLst>
                                      </p:cBhvr>
                                      <p:to>
                                        <p:strVal val="visible"/>
                                      </p:to>
                                    </p:set>
                                    <p:animEffect transition="in" filter="wipe(down)">
                                      <p:cBhvr>
                                        <p:cTn id="7" dur="1000"/>
                                        <p:tgtEl>
                                          <p:spTgt spid="614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402"/>
                                        </p:tgtEl>
                                        <p:attrNameLst>
                                          <p:attrName>style.visibility</p:attrName>
                                        </p:attrNameLst>
                                      </p:cBhvr>
                                      <p:to>
                                        <p:strVal val="visible"/>
                                      </p:to>
                                    </p:set>
                                    <p:animEffect transition="in" filter="wipe(down)">
                                      <p:cBhvr>
                                        <p:cTn id="12" dur="1000"/>
                                        <p:tgtEl>
                                          <p:spTgt spid="6144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4402"/>
                                        </p:tgtEl>
                                        <p:attrNameLst>
                                          <p:attrName>style.visibility</p:attrName>
                                        </p:attrNameLst>
                                      </p:cBhvr>
                                      <p:to>
                                        <p:strVal val="visible"/>
                                      </p:to>
                                    </p:set>
                                    <p:animEffect transition="in" filter="wipe(down)">
                                      <p:cBhvr>
                                        <p:cTn id="17" dur="1000"/>
                                        <p:tgtEl>
                                          <p:spTgt spid="6144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4402"/>
                                        </p:tgtEl>
                                        <p:attrNameLst>
                                          <p:attrName>style.visibility</p:attrName>
                                        </p:attrNameLst>
                                      </p:cBhvr>
                                      <p:to>
                                        <p:strVal val="visible"/>
                                      </p:to>
                                    </p:set>
                                    <p:animEffect transition="in" filter="wipe(down)">
                                      <p:cBhvr>
                                        <p:cTn id="22" dur="1000"/>
                                        <p:tgtEl>
                                          <p:spTgt spid="614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14402" grpId="0" bld="series"/>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p:txBody>
          <a:bodyPr/>
          <a:lstStyle/>
          <a:p>
            <a:pPr eaLnBrk="1" hangingPunct="1">
              <a:defRPr/>
            </a:pPr>
            <a:r>
              <a:rPr lang="en-US" sz="3600" smtClean="0"/>
              <a:t>Heart Protection Study: Major Vascular Events</a:t>
            </a:r>
          </a:p>
        </p:txBody>
      </p:sp>
      <p:pic>
        <p:nvPicPr>
          <p:cNvPr id="650244" name="Picture 4"/>
          <p:cNvPicPr>
            <a:picLocks noChangeAspect="1" noChangeArrowheads="1"/>
          </p:cNvPicPr>
          <p:nvPr/>
        </p:nvPicPr>
        <p:blipFill>
          <a:blip r:embed="rId2" cstate="print"/>
          <a:srcRect/>
          <a:stretch>
            <a:fillRect/>
          </a:stretch>
        </p:blipFill>
        <p:spPr bwMode="auto">
          <a:xfrm>
            <a:off x="2095500" y="1447800"/>
            <a:ext cx="5791200" cy="5010150"/>
          </a:xfrm>
          <a:prstGeom prst="rect">
            <a:avLst/>
          </a:prstGeom>
          <a:noFill/>
          <a:ln w="12700">
            <a:noFill/>
            <a:miter lim="800000"/>
            <a:headEnd type="none" w="sm" len="sm"/>
            <a:tailEnd type="none" w="sm" len="sm"/>
          </a:ln>
          <a:effectLst>
            <a:outerShdw dist="35921" dir="2700000" algn="ctr" rotWithShape="0">
              <a:schemeClr val="bg2"/>
            </a:outerShdw>
          </a:effectLst>
        </p:spPr>
      </p:pic>
      <p:sp>
        <p:nvSpPr>
          <p:cNvPr id="650245" name="Text Box 5"/>
          <p:cNvSpPr txBox="1">
            <a:spLocks noChangeArrowheads="1"/>
          </p:cNvSpPr>
          <p:nvPr/>
        </p:nvSpPr>
        <p:spPr bwMode="auto">
          <a:xfrm>
            <a:off x="266700" y="6553200"/>
            <a:ext cx="4745038" cy="27463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l">
              <a:defRPr/>
            </a:pPr>
            <a:r>
              <a:rPr lang="en-US" sz="1200">
                <a:effectLst>
                  <a:outerShdw blurRad="38100" dist="38100" dir="2700000" algn="tl">
                    <a:srgbClr val="000000"/>
                  </a:outerShdw>
                </a:effectLst>
              </a:rPr>
              <a:t>Heart Protection Study Collaborative Group. Lancet 2002;360:7</a:t>
            </a:r>
            <a:r>
              <a:rPr lang="en-US" sz="1200">
                <a:effectLst>
                  <a:outerShdw blurRad="38100" dist="38100" dir="2700000" algn="tl">
                    <a:srgbClr val="000000"/>
                  </a:outerShdw>
                </a:effectLst>
                <a:cs typeface="Arial" pitchFamily="34" charset="0"/>
              </a:rPr>
              <a:t>–</a:t>
            </a:r>
            <a:r>
              <a:rPr lang="en-US" sz="1200">
                <a:effectLst>
                  <a:outerShdw blurRad="38100" dist="38100" dir="2700000" algn="tl">
                    <a:srgbClr val="000000"/>
                  </a:outerShdw>
                </a:effectLst>
              </a:rPr>
              <a:t>22.</a:t>
            </a:r>
          </a:p>
        </p:txBody>
      </p:sp>
    </p:spTree>
    <p:extLst>
      <p:ext uri="{BB962C8B-B14F-4D97-AF65-F5344CB8AC3E}">
        <p14:creationId xmlns:p14="http://schemas.microsoft.com/office/powerpoint/2010/main" xmlns="" val="36268989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492125" y="368300"/>
            <a:ext cx="9496425" cy="660400"/>
          </a:xfrm>
        </p:spPr>
        <p:txBody>
          <a:bodyPr lIns="0" tIns="0" rIns="0" bIns="0" anchor="t"/>
          <a:lstStyle/>
          <a:p>
            <a:pPr eaLnBrk="1" hangingPunct="1">
              <a:defRPr/>
            </a:pPr>
            <a:r>
              <a:rPr lang="en-US" sz="3900" smtClean="0"/>
              <a:t>HPS:  Major Vascular Events by Year</a:t>
            </a:r>
          </a:p>
        </p:txBody>
      </p:sp>
      <p:graphicFrame>
        <p:nvGraphicFramePr>
          <p:cNvPr id="2050" name="Object 4">
            <a:hlinkClick r:id="" action="ppaction://ole?verb=0"/>
          </p:cNvPr>
          <p:cNvGraphicFramePr>
            <a:graphicFrameLocks/>
          </p:cNvGraphicFramePr>
          <p:nvPr/>
        </p:nvGraphicFramePr>
        <p:xfrm>
          <a:off x="219075" y="1184275"/>
          <a:ext cx="9175750" cy="3937000"/>
        </p:xfrm>
        <a:graphic>
          <a:graphicData uri="http://schemas.openxmlformats.org/presentationml/2006/ole">
            <p:oleObj spid="_x0000_s224272" name="Chart" r:id="rId4" imgW="11239421" imgH="4819770" progId="MSGraph.Chart.8">
              <p:embed followColorScheme="full"/>
            </p:oleObj>
          </a:graphicData>
        </a:graphic>
      </p:graphicFrame>
      <p:sp>
        <p:nvSpPr>
          <p:cNvPr id="2052" name="Text Box 5"/>
          <p:cNvSpPr txBox="1">
            <a:spLocks noChangeArrowheads="1"/>
          </p:cNvSpPr>
          <p:nvPr/>
        </p:nvSpPr>
        <p:spPr bwMode="auto">
          <a:xfrm>
            <a:off x="1352550" y="5021263"/>
            <a:ext cx="81915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100" i="0">
                <a:solidFill>
                  <a:srgbClr val="FFFFFF"/>
                </a:solidFill>
                <a:latin typeface="Verdana" pitchFamily="34" charset="0"/>
              </a:rPr>
              <a:t>0</a:t>
            </a:r>
          </a:p>
        </p:txBody>
      </p:sp>
      <p:sp>
        <p:nvSpPr>
          <p:cNvPr id="2053" name="Text Box 6"/>
          <p:cNvSpPr txBox="1">
            <a:spLocks noChangeArrowheads="1"/>
          </p:cNvSpPr>
          <p:nvPr/>
        </p:nvSpPr>
        <p:spPr bwMode="auto">
          <a:xfrm>
            <a:off x="2603500" y="5021263"/>
            <a:ext cx="676275"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100" i="0">
                <a:solidFill>
                  <a:srgbClr val="FFFFFF"/>
                </a:solidFill>
                <a:latin typeface="Verdana" pitchFamily="34" charset="0"/>
              </a:rPr>
              <a:t>1</a:t>
            </a:r>
          </a:p>
        </p:txBody>
      </p:sp>
      <p:sp>
        <p:nvSpPr>
          <p:cNvPr id="2054" name="Text Box 7"/>
          <p:cNvSpPr txBox="1">
            <a:spLocks noChangeArrowheads="1"/>
          </p:cNvSpPr>
          <p:nvPr/>
        </p:nvSpPr>
        <p:spPr bwMode="auto">
          <a:xfrm>
            <a:off x="3803650" y="5021263"/>
            <a:ext cx="64135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100" i="0">
                <a:solidFill>
                  <a:srgbClr val="FFFFFF"/>
                </a:solidFill>
                <a:latin typeface="Verdana" pitchFamily="34" charset="0"/>
              </a:rPr>
              <a:t>2</a:t>
            </a:r>
          </a:p>
        </p:txBody>
      </p:sp>
      <p:sp>
        <p:nvSpPr>
          <p:cNvPr id="2055" name="Text Box 8"/>
          <p:cNvSpPr txBox="1">
            <a:spLocks noChangeArrowheads="1"/>
          </p:cNvSpPr>
          <p:nvPr/>
        </p:nvSpPr>
        <p:spPr bwMode="auto">
          <a:xfrm>
            <a:off x="6224588" y="5021263"/>
            <a:ext cx="5715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100" i="0">
                <a:solidFill>
                  <a:srgbClr val="FFFFFF"/>
                </a:solidFill>
                <a:latin typeface="Verdana" pitchFamily="34" charset="0"/>
              </a:rPr>
              <a:t>4</a:t>
            </a:r>
          </a:p>
        </p:txBody>
      </p:sp>
      <p:sp>
        <p:nvSpPr>
          <p:cNvPr id="2056" name="Text Box 9"/>
          <p:cNvSpPr txBox="1">
            <a:spLocks noChangeArrowheads="1"/>
          </p:cNvSpPr>
          <p:nvPr/>
        </p:nvSpPr>
        <p:spPr bwMode="auto">
          <a:xfrm>
            <a:off x="7424738" y="5021263"/>
            <a:ext cx="5715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100" i="0">
                <a:solidFill>
                  <a:srgbClr val="FFFFFF"/>
                </a:solidFill>
                <a:latin typeface="Verdana" pitchFamily="34" charset="0"/>
              </a:rPr>
              <a:t>5</a:t>
            </a:r>
          </a:p>
        </p:txBody>
      </p:sp>
      <p:sp>
        <p:nvSpPr>
          <p:cNvPr id="2057" name="Text Box 10"/>
          <p:cNvSpPr txBox="1">
            <a:spLocks noChangeArrowheads="1"/>
          </p:cNvSpPr>
          <p:nvPr/>
        </p:nvSpPr>
        <p:spPr bwMode="auto">
          <a:xfrm>
            <a:off x="3587750" y="5378450"/>
            <a:ext cx="3762375"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400" i="0">
                <a:solidFill>
                  <a:srgbClr val="FFFFFF"/>
                </a:solidFill>
                <a:latin typeface="Verdana" pitchFamily="34" charset="0"/>
              </a:rPr>
              <a:t>Years of Follow-up</a:t>
            </a:r>
          </a:p>
        </p:txBody>
      </p:sp>
      <p:sp>
        <p:nvSpPr>
          <p:cNvPr id="2058" name="Text Box 11"/>
          <p:cNvSpPr txBox="1">
            <a:spLocks noChangeArrowheads="1"/>
          </p:cNvSpPr>
          <p:nvPr/>
        </p:nvSpPr>
        <p:spPr bwMode="auto">
          <a:xfrm>
            <a:off x="8591550" y="5021263"/>
            <a:ext cx="64135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100" i="0">
                <a:solidFill>
                  <a:srgbClr val="FFFFFF"/>
                </a:solidFill>
                <a:latin typeface="Verdana" pitchFamily="34" charset="0"/>
              </a:rPr>
              <a:t>6</a:t>
            </a:r>
          </a:p>
        </p:txBody>
      </p:sp>
      <p:grpSp>
        <p:nvGrpSpPr>
          <p:cNvPr id="2059" name="Group 12"/>
          <p:cNvGrpSpPr>
            <a:grpSpLocks/>
          </p:cNvGrpSpPr>
          <p:nvPr/>
        </p:nvGrpSpPr>
        <p:grpSpPr bwMode="auto">
          <a:xfrm>
            <a:off x="1725613" y="4870450"/>
            <a:ext cx="7177087" cy="179388"/>
            <a:chOff x="1087" y="3211"/>
            <a:chExt cx="4521" cy="113"/>
          </a:xfrm>
        </p:grpSpPr>
        <p:sp>
          <p:nvSpPr>
            <p:cNvPr id="654349" name="Line 13"/>
            <p:cNvSpPr>
              <a:spLocks noChangeShapeType="1"/>
            </p:cNvSpPr>
            <p:nvPr/>
          </p:nvSpPr>
          <p:spPr bwMode="auto">
            <a:xfrm>
              <a:off x="1087" y="3211"/>
              <a:ext cx="0" cy="113"/>
            </a:xfrm>
            <a:prstGeom prst="line">
              <a:avLst/>
            </a:prstGeom>
            <a:noFill/>
            <a:ln w="19050">
              <a:solidFill>
                <a:srgbClr val="99CCFF"/>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654350" name="Line 14"/>
            <p:cNvSpPr>
              <a:spLocks noChangeShapeType="1"/>
            </p:cNvSpPr>
            <p:nvPr/>
          </p:nvSpPr>
          <p:spPr bwMode="auto">
            <a:xfrm>
              <a:off x="2594" y="3211"/>
              <a:ext cx="0" cy="113"/>
            </a:xfrm>
            <a:prstGeom prst="line">
              <a:avLst/>
            </a:prstGeom>
            <a:noFill/>
            <a:ln w="19050">
              <a:solidFill>
                <a:srgbClr val="99CCFF"/>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654351" name="Line 15"/>
            <p:cNvSpPr>
              <a:spLocks noChangeShapeType="1"/>
            </p:cNvSpPr>
            <p:nvPr/>
          </p:nvSpPr>
          <p:spPr bwMode="auto">
            <a:xfrm>
              <a:off x="3347" y="3211"/>
              <a:ext cx="0" cy="113"/>
            </a:xfrm>
            <a:prstGeom prst="line">
              <a:avLst/>
            </a:prstGeom>
            <a:noFill/>
            <a:ln w="19050">
              <a:solidFill>
                <a:srgbClr val="99CCFF"/>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654352" name="Line 16"/>
            <p:cNvSpPr>
              <a:spLocks noChangeShapeType="1"/>
            </p:cNvSpPr>
            <p:nvPr/>
          </p:nvSpPr>
          <p:spPr bwMode="auto">
            <a:xfrm>
              <a:off x="4854" y="3211"/>
              <a:ext cx="0" cy="113"/>
            </a:xfrm>
            <a:prstGeom prst="line">
              <a:avLst/>
            </a:prstGeom>
            <a:noFill/>
            <a:ln w="19050">
              <a:solidFill>
                <a:srgbClr val="99CCFF"/>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654353" name="Line 17"/>
            <p:cNvSpPr>
              <a:spLocks noChangeShapeType="1"/>
            </p:cNvSpPr>
            <p:nvPr/>
          </p:nvSpPr>
          <p:spPr bwMode="auto">
            <a:xfrm>
              <a:off x="1840" y="3211"/>
              <a:ext cx="0" cy="113"/>
            </a:xfrm>
            <a:prstGeom prst="line">
              <a:avLst/>
            </a:prstGeom>
            <a:noFill/>
            <a:ln w="19050">
              <a:solidFill>
                <a:srgbClr val="99CCFF"/>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654354" name="Line 18"/>
            <p:cNvSpPr>
              <a:spLocks noChangeShapeType="1"/>
            </p:cNvSpPr>
            <p:nvPr/>
          </p:nvSpPr>
          <p:spPr bwMode="auto">
            <a:xfrm>
              <a:off x="5608" y="3211"/>
              <a:ext cx="0" cy="113"/>
            </a:xfrm>
            <a:prstGeom prst="line">
              <a:avLst/>
            </a:prstGeom>
            <a:noFill/>
            <a:ln w="19050">
              <a:solidFill>
                <a:srgbClr val="99CCFF"/>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654355" name="Line 19"/>
            <p:cNvSpPr>
              <a:spLocks noChangeShapeType="1"/>
            </p:cNvSpPr>
            <p:nvPr/>
          </p:nvSpPr>
          <p:spPr bwMode="auto">
            <a:xfrm>
              <a:off x="4101" y="3211"/>
              <a:ext cx="0" cy="113"/>
            </a:xfrm>
            <a:prstGeom prst="line">
              <a:avLst/>
            </a:prstGeom>
            <a:noFill/>
            <a:ln w="19050">
              <a:solidFill>
                <a:srgbClr val="99CCFF"/>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2060" name="Text Box 20"/>
          <p:cNvSpPr txBox="1">
            <a:spLocks noChangeArrowheads="1"/>
          </p:cNvSpPr>
          <p:nvPr/>
        </p:nvSpPr>
        <p:spPr bwMode="auto">
          <a:xfrm>
            <a:off x="5006975" y="5021263"/>
            <a:ext cx="606425"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100" i="0">
                <a:solidFill>
                  <a:srgbClr val="FFFFFF"/>
                </a:solidFill>
                <a:latin typeface="Verdana" pitchFamily="34" charset="0"/>
              </a:rPr>
              <a:t>3</a:t>
            </a:r>
          </a:p>
        </p:txBody>
      </p:sp>
      <p:sp>
        <p:nvSpPr>
          <p:cNvPr id="2061" name="Text Box 21"/>
          <p:cNvSpPr txBox="1">
            <a:spLocks noChangeArrowheads="1"/>
          </p:cNvSpPr>
          <p:nvPr/>
        </p:nvSpPr>
        <p:spPr bwMode="auto">
          <a:xfrm>
            <a:off x="5111750" y="2008188"/>
            <a:ext cx="143192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500" i="0">
                <a:solidFill>
                  <a:srgbClr val="FFFFFF"/>
                </a:solidFill>
                <a:latin typeface="Verdana" pitchFamily="34" charset="0"/>
              </a:rPr>
              <a:t>Placebo</a:t>
            </a:r>
          </a:p>
        </p:txBody>
      </p:sp>
      <p:sp>
        <p:nvSpPr>
          <p:cNvPr id="2062" name="Text Box 22"/>
          <p:cNvSpPr txBox="1">
            <a:spLocks noChangeArrowheads="1"/>
          </p:cNvSpPr>
          <p:nvPr/>
        </p:nvSpPr>
        <p:spPr bwMode="auto">
          <a:xfrm>
            <a:off x="6908800" y="2974975"/>
            <a:ext cx="2244725"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500" i="0">
                <a:solidFill>
                  <a:srgbClr val="FFFFFF"/>
                </a:solidFill>
                <a:latin typeface="Verdana" pitchFamily="34" charset="0"/>
              </a:rPr>
              <a:t>Simvastatin</a:t>
            </a:r>
          </a:p>
        </p:txBody>
      </p:sp>
      <p:sp>
        <p:nvSpPr>
          <p:cNvPr id="2063" name="Text Box 23"/>
          <p:cNvSpPr txBox="1">
            <a:spLocks noChangeArrowheads="1"/>
          </p:cNvSpPr>
          <p:nvPr/>
        </p:nvSpPr>
        <p:spPr bwMode="auto">
          <a:xfrm rot="-5400000">
            <a:off x="-1591469" y="2967832"/>
            <a:ext cx="4632325"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300" i="0">
                <a:solidFill>
                  <a:srgbClr val="FFFFFF"/>
                </a:solidFill>
                <a:latin typeface="Verdana" pitchFamily="34" charset="0"/>
              </a:rPr>
              <a:t>People Suffering Events (%)</a:t>
            </a:r>
          </a:p>
        </p:txBody>
      </p:sp>
      <p:sp>
        <p:nvSpPr>
          <p:cNvPr id="2064" name="Text Box 24"/>
          <p:cNvSpPr txBox="1">
            <a:spLocks noChangeArrowheads="1"/>
          </p:cNvSpPr>
          <p:nvPr/>
        </p:nvSpPr>
        <p:spPr bwMode="auto">
          <a:xfrm>
            <a:off x="2532063" y="5862638"/>
            <a:ext cx="890587"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000" i="0">
                <a:solidFill>
                  <a:schemeClr val="tx2"/>
                </a:solidFill>
                <a:latin typeface="Verdana" pitchFamily="34" charset="0"/>
              </a:rPr>
              <a:t>5 (3)</a:t>
            </a:r>
          </a:p>
        </p:txBody>
      </p:sp>
      <p:sp>
        <p:nvSpPr>
          <p:cNvPr id="2065" name="Text Box 25"/>
          <p:cNvSpPr txBox="1">
            <a:spLocks noChangeArrowheads="1"/>
          </p:cNvSpPr>
          <p:nvPr/>
        </p:nvSpPr>
        <p:spPr bwMode="auto">
          <a:xfrm>
            <a:off x="3552825" y="5862638"/>
            <a:ext cx="10350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000" i="0">
                <a:solidFill>
                  <a:schemeClr val="tx2"/>
                </a:solidFill>
                <a:latin typeface="Verdana" pitchFamily="34" charset="0"/>
              </a:rPr>
              <a:t>20 (4)</a:t>
            </a:r>
          </a:p>
        </p:txBody>
      </p:sp>
      <p:sp>
        <p:nvSpPr>
          <p:cNvPr id="2066" name="Text Box 26"/>
          <p:cNvSpPr txBox="1">
            <a:spLocks noChangeArrowheads="1"/>
          </p:cNvSpPr>
          <p:nvPr/>
        </p:nvSpPr>
        <p:spPr bwMode="auto">
          <a:xfrm>
            <a:off x="5992813" y="5862638"/>
            <a:ext cx="10350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000" i="0">
                <a:solidFill>
                  <a:schemeClr val="tx2"/>
                </a:solidFill>
                <a:latin typeface="Verdana" pitchFamily="34" charset="0"/>
              </a:rPr>
              <a:t>46 (5)</a:t>
            </a:r>
          </a:p>
        </p:txBody>
      </p:sp>
      <p:sp>
        <p:nvSpPr>
          <p:cNvPr id="2067" name="Text Box 27"/>
          <p:cNvSpPr txBox="1">
            <a:spLocks noChangeArrowheads="1"/>
          </p:cNvSpPr>
          <p:nvPr/>
        </p:nvSpPr>
        <p:spPr bwMode="auto">
          <a:xfrm>
            <a:off x="7208838" y="5862638"/>
            <a:ext cx="10033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000" i="0">
                <a:solidFill>
                  <a:schemeClr val="tx2"/>
                </a:solidFill>
                <a:latin typeface="Verdana" pitchFamily="34" charset="0"/>
              </a:rPr>
              <a:t>54 (7)</a:t>
            </a:r>
          </a:p>
        </p:txBody>
      </p:sp>
      <p:sp>
        <p:nvSpPr>
          <p:cNvPr id="2068" name="Text Box 28"/>
          <p:cNvSpPr txBox="1">
            <a:spLocks noChangeArrowheads="1"/>
          </p:cNvSpPr>
          <p:nvPr/>
        </p:nvSpPr>
        <p:spPr bwMode="auto">
          <a:xfrm>
            <a:off x="8251825" y="5862638"/>
            <a:ext cx="1320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000" i="0">
                <a:solidFill>
                  <a:schemeClr val="tx2"/>
                </a:solidFill>
                <a:latin typeface="Verdana" pitchFamily="34" charset="0"/>
              </a:rPr>
              <a:t>60 (18)</a:t>
            </a:r>
          </a:p>
        </p:txBody>
      </p:sp>
      <p:sp>
        <p:nvSpPr>
          <p:cNvPr id="2069" name="Text Box 29"/>
          <p:cNvSpPr txBox="1">
            <a:spLocks noChangeArrowheads="1"/>
          </p:cNvSpPr>
          <p:nvPr/>
        </p:nvSpPr>
        <p:spPr bwMode="auto">
          <a:xfrm>
            <a:off x="4792663" y="5862638"/>
            <a:ext cx="10350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nSpc>
                <a:spcPct val="110000"/>
              </a:lnSpc>
            </a:pPr>
            <a:r>
              <a:rPr lang="en-US" sz="2000" i="0">
                <a:solidFill>
                  <a:schemeClr val="tx2"/>
                </a:solidFill>
                <a:latin typeface="Verdana" pitchFamily="34" charset="0"/>
              </a:rPr>
              <a:t>35 (5)</a:t>
            </a:r>
          </a:p>
        </p:txBody>
      </p:sp>
      <p:sp>
        <p:nvSpPr>
          <p:cNvPr id="2070" name="Text Box 30"/>
          <p:cNvSpPr txBox="1">
            <a:spLocks noChangeArrowheads="1"/>
          </p:cNvSpPr>
          <p:nvPr/>
        </p:nvSpPr>
        <p:spPr bwMode="auto">
          <a:xfrm>
            <a:off x="325438" y="5880100"/>
            <a:ext cx="3633787"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i="1">
                <a:solidFill>
                  <a:srgbClr val="FAFD00"/>
                </a:solidFill>
                <a:latin typeface="Arial" pitchFamily="34" charset="0"/>
              </a:defRPr>
            </a:lvl1pPr>
            <a:lvl2pPr marL="742950" indent="-285750" eaLnBrk="0" hangingPunct="0">
              <a:defRPr sz="1400" i="1">
                <a:solidFill>
                  <a:srgbClr val="FAFD00"/>
                </a:solidFill>
                <a:latin typeface="Arial" pitchFamily="34" charset="0"/>
              </a:defRPr>
            </a:lvl2pPr>
            <a:lvl3pPr marL="1143000" indent="-228600" eaLnBrk="0" hangingPunct="0">
              <a:defRPr sz="1400" i="1">
                <a:solidFill>
                  <a:srgbClr val="FAFD00"/>
                </a:solidFill>
                <a:latin typeface="Arial" pitchFamily="34" charset="0"/>
              </a:defRPr>
            </a:lvl3pPr>
            <a:lvl4pPr marL="1600200" indent="-228600" eaLnBrk="0" hangingPunct="0">
              <a:defRPr sz="1400" i="1">
                <a:solidFill>
                  <a:srgbClr val="FAFD00"/>
                </a:solidFill>
                <a:latin typeface="Arial" pitchFamily="34" charset="0"/>
              </a:defRPr>
            </a:lvl4pPr>
            <a:lvl5pPr marL="2057400" indent="-228600" eaLnBrk="0" hangingPunct="0">
              <a:defRPr sz="1400" i="1">
                <a:solidFill>
                  <a:srgbClr val="FAFD00"/>
                </a:solidFill>
                <a:latin typeface="Arial" pitchFamily="34" charset="0"/>
              </a:defRPr>
            </a:lvl5pPr>
            <a:lvl6pPr marL="2514600" indent="-228600" algn="ctr" eaLnBrk="0" fontAlgn="base" hangingPunct="0">
              <a:spcBef>
                <a:spcPct val="0"/>
              </a:spcBef>
              <a:spcAft>
                <a:spcPct val="0"/>
              </a:spcAft>
              <a:defRPr sz="1400" i="1">
                <a:solidFill>
                  <a:srgbClr val="FAFD00"/>
                </a:solidFill>
                <a:latin typeface="Arial" pitchFamily="34" charset="0"/>
              </a:defRPr>
            </a:lvl6pPr>
            <a:lvl7pPr marL="2971800" indent="-228600" algn="ctr" eaLnBrk="0" fontAlgn="base" hangingPunct="0">
              <a:spcBef>
                <a:spcPct val="0"/>
              </a:spcBef>
              <a:spcAft>
                <a:spcPct val="0"/>
              </a:spcAft>
              <a:defRPr sz="1400" i="1">
                <a:solidFill>
                  <a:srgbClr val="FAFD00"/>
                </a:solidFill>
                <a:latin typeface="Arial" pitchFamily="34" charset="0"/>
              </a:defRPr>
            </a:lvl7pPr>
            <a:lvl8pPr marL="3429000" indent="-228600" algn="ctr" eaLnBrk="0" fontAlgn="base" hangingPunct="0">
              <a:spcBef>
                <a:spcPct val="0"/>
              </a:spcBef>
              <a:spcAft>
                <a:spcPct val="0"/>
              </a:spcAft>
              <a:defRPr sz="1400" i="1">
                <a:solidFill>
                  <a:srgbClr val="FAFD00"/>
                </a:solidFill>
                <a:latin typeface="Arial" pitchFamily="34" charset="0"/>
              </a:defRPr>
            </a:lvl8pPr>
            <a:lvl9pPr marL="3886200" indent="-228600" algn="ctr" eaLnBrk="0" fontAlgn="base" hangingPunct="0">
              <a:spcBef>
                <a:spcPct val="0"/>
              </a:spcBef>
              <a:spcAft>
                <a:spcPct val="0"/>
              </a:spcAft>
              <a:defRPr sz="1400" i="1">
                <a:solidFill>
                  <a:srgbClr val="FAFD00"/>
                </a:solidFill>
                <a:latin typeface="Arial" pitchFamily="34" charset="0"/>
              </a:defRPr>
            </a:lvl9pPr>
          </a:lstStyle>
          <a:p>
            <a:pPr algn="l">
              <a:lnSpc>
                <a:spcPct val="110000"/>
              </a:lnSpc>
            </a:pPr>
            <a:r>
              <a:rPr lang="en-US" sz="1800" i="0">
                <a:solidFill>
                  <a:schemeClr val="tx2"/>
                </a:solidFill>
                <a:latin typeface="Verdana" pitchFamily="34" charset="0"/>
              </a:rPr>
              <a:t>Benefit/1000 (SE):</a:t>
            </a:r>
          </a:p>
        </p:txBody>
      </p:sp>
      <p:sp>
        <p:nvSpPr>
          <p:cNvPr id="654367" name="Freeform 31"/>
          <p:cNvSpPr>
            <a:spLocks/>
          </p:cNvSpPr>
          <p:nvPr/>
        </p:nvSpPr>
        <p:spPr bwMode="auto">
          <a:xfrm>
            <a:off x="1727200" y="1560513"/>
            <a:ext cx="7200900" cy="3248025"/>
          </a:xfrm>
          <a:custGeom>
            <a:avLst/>
            <a:gdLst/>
            <a:ahLst/>
            <a:cxnLst>
              <a:cxn ang="0">
                <a:pos x="0" y="1811"/>
              </a:cxn>
              <a:cxn ang="0">
                <a:pos x="229" y="1728"/>
              </a:cxn>
              <a:cxn ang="0">
                <a:pos x="412" y="1637"/>
              </a:cxn>
              <a:cxn ang="0">
                <a:pos x="695" y="1500"/>
              </a:cxn>
              <a:cxn ang="0">
                <a:pos x="960" y="1363"/>
              </a:cxn>
              <a:cxn ang="0">
                <a:pos x="1171" y="1271"/>
              </a:cxn>
              <a:cxn ang="0">
                <a:pos x="1372" y="1180"/>
              </a:cxn>
              <a:cxn ang="0">
                <a:pos x="1564" y="1107"/>
              </a:cxn>
              <a:cxn ang="0">
                <a:pos x="1811" y="979"/>
              </a:cxn>
              <a:cxn ang="0">
                <a:pos x="1948" y="933"/>
              </a:cxn>
              <a:cxn ang="0">
                <a:pos x="2085" y="860"/>
              </a:cxn>
              <a:cxn ang="0">
                <a:pos x="2304" y="777"/>
              </a:cxn>
              <a:cxn ang="0">
                <a:pos x="2487" y="695"/>
              </a:cxn>
              <a:cxn ang="0">
                <a:pos x="2643" y="631"/>
              </a:cxn>
              <a:cxn ang="0">
                <a:pos x="2798" y="576"/>
              </a:cxn>
              <a:cxn ang="0">
                <a:pos x="2890" y="531"/>
              </a:cxn>
              <a:cxn ang="0">
                <a:pos x="3136" y="430"/>
              </a:cxn>
              <a:cxn ang="0">
                <a:pos x="3210" y="421"/>
              </a:cxn>
              <a:cxn ang="0">
                <a:pos x="3310" y="348"/>
              </a:cxn>
              <a:cxn ang="0">
                <a:pos x="3402" y="329"/>
              </a:cxn>
              <a:cxn ang="0">
                <a:pos x="3493" y="293"/>
              </a:cxn>
              <a:cxn ang="0">
                <a:pos x="3621" y="220"/>
              </a:cxn>
              <a:cxn ang="0">
                <a:pos x="3740" y="183"/>
              </a:cxn>
              <a:cxn ang="0">
                <a:pos x="3822" y="156"/>
              </a:cxn>
              <a:cxn ang="0">
                <a:pos x="4106" y="37"/>
              </a:cxn>
              <a:cxn ang="0">
                <a:pos x="4170" y="28"/>
              </a:cxn>
              <a:cxn ang="0">
                <a:pos x="4243" y="0"/>
              </a:cxn>
            </a:cxnLst>
            <a:rect l="0" t="0" r="r" b="b"/>
            <a:pathLst>
              <a:path w="4243" h="1811">
                <a:moveTo>
                  <a:pt x="0" y="1811"/>
                </a:moveTo>
                <a:lnTo>
                  <a:pt x="229" y="1728"/>
                </a:lnTo>
                <a:lnTo>
                  <a:pt x="412" y="1637"/>
                </a:lnTo>
                <a:lnTo>
                  <a:pt x="695" y="1500"/>
                </a:lnTo>
                <a:lnTo>
                  <a:pt x="960" y="1363"/>
                </a:lnTo>
                <a:lnTo>
                  <a:pt x="1171" y="1271"/>
                </a:lnTo>
                <a:lnTo>
                  <a:pt x="1372" y="1180"/>
                </a:lnTo>
                <a:lnTo>
                  <a:pt x="1564" y="1107"/>
                </a:lnTo>
                <a:lnTo>
                  <a:pt x="1811" y="979"/>
                </a:lnTo>
                <a:lnTo>
                  <a:pt x="1948" y="933"/>
                </a:lnTo>
                <a:lnTo>
                  <a:pt x="2085" y="860"/>
                </a:lnTo>
                <a:lnTo>
                  <a:pt x="2304" y="777"/>
                </a:lnTo>
                <a:lnTo>
                  <a:pt x="2487" y="695"/>
                </a:lnTo>
                <a:lnTo>
                  <a:pt x="2643" y="631"/>
                </a:lnTo>
                <a:lnTo>
                  <a:pt x="2798" y="576"/>
                </a:lnTo>
                <a:lnTo>
                  <a:pt x="2890" y="531"/>
                </a:lnTo>
                <a:lnTo>
                  <a:pt x="3136" y="430"/>
                </a:lnTo>
                <a:lnTo>
                  <a:pt x="3210" y="421"/>
                </a:lnTo>
                <a:lnTo>
                  <a:pt x="3310" y="348"/>
                </a:lnTo>
                <a:lnTo>
                  <a:pt x="3402" y="329"/>
                </a:lnTo>
                <a:lnTo>
                  <a:pt x="3493" y="293"/>
                </a:lnTo>
                <a:lnTo>
                  <a:pt x="3621" y="220"/>
                </a:lnTo>
                <a:lnTo>
                  <a:pt x="3740" y="183"/>
                </a:lnTo>
                <a:lnTo>
                  <a:pt x="3822" y="156"/>
                </a:lnTo>
                <a:lnTo>
                  <a:pt x="4106" y="37"/>
                </a:lnTo>
                <a:lnTo>
                  <a:pt x="4170" y="28"/>
                </a:lnTo>
                <a:lnTo>
                  <a:pt x="4243" y="0"/>
                </a:lnTo>
              </a:path>
            </a:pathLst>
          </a:custGeom>
          <a:noFill/>
          <a:ln w="57150" cap="flat" cmpd="sng">
            <a:solidFill>
              <a:srgbClr val="33CC33"/>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654368" name="Freeform 32"/>
          <p:cNvSpPr>
            <a:spLocks/>
          </p:cNvSpPr>
          <p:nvPr/>
        </p:nvSpPr>
        <p:spPr bwMode="auto">
          <a:xfrm>
            <a:off x="1744663" y="2282825"/>
            <a:ext cx="7121525" cy="2541588"/>
          </a:xfrm>
          <a:custGeom>
            <a:avLst/>
            <a:gdLst/>
            <a:ahLst/>
            <a:cxnLst>
              <a:cxn ang="0">
                <a:pos x="0" y="1417"/>
              </a:cxn>
              <a:cxn ang="0">
                <a:pos x="283" y="1316"/>
              </a:cxn>
              <a:cxn ang="0">
                <a:pos x="758" y="1115"/>
              </a:cxn>
              <a:cxn ang="0">
                <a:pos x="1060" y="1005"/>
              </a:cxn>
              <a:cxn ang="0">
                <a:pos x="1417" y="896"/>
              </a:cxn>
              <a:cxn ang="0">
                <a:pos x="1691" y="804"/>
              </a:cxn>
              <a:cxn ang="0">
                <a:pos x="2121" y="658"/>
              </a:cxn>
              <a:cxn ang="0">
                <a:pos x="2322" y="585"/>
              </a:cxn>
              <a:cxn ang="0">
                <a:pos x="2614" y="502"/>
              </a:cxn>
              <a:cxn ang="0">
                <a:pos x="2834" y="448"/>
              </a:cxn>
              <a:cxn ang="0">
                <a:pos x="2934" y="411"/>
              </a:cxn>
              <a:cxn ang="0">
                <a:pos x="3154" y="329"/>
              </a:cxn>
              <a:cxn ang="0">
                <a:pos x="3291" y="274"/>
              </a:cxn>
              <a:cxn ang="0">
                <a:pos x="3401" y="228"/>
              </a:cxn>
              <a:cxn ang="0">
                <a:pos x="3510" y="210"/>
              </a:cxn>
              <a:cxn ang="0">
                <a:pos x="3657" y="164"/>
              </a:cxn>
              <a:cxn ang="0">
                <a:pos x="3821" y="118"/>
              </a:cxn>
              <a:cxn ang="0">
                <a:pos x="3876" y="82"/>
              </a:cxn>
              <a:cxn ang="0">
                <a:pos x="3949" y="45"/>
              </a:cxn>
              <a:cxn ang="0">
                <a:pos x="4059" y="27"/>
              </a:cxn>
              <a:cxn ang="0">
                <a:pos x="4196" y="0"/>
              </a:cxn>
            </a:cxnLst>
            <a:rect l="0" t="0" r="r" b="b"/>
            <a:pathLst>
              <a:path w="4196" h="1417">
                <a:moveTo>
                  <a:pt x="0" y="1417"/>
                </a:moveTo>
                <a:lnTo>
                  <a:pt x="283" y="1316"/>
                </a:lnTo>
                <a:lnTo>
                  <a:pt x="758" y="1115"/>
                </a:lnTo>
                <a:lnTo>
                  <a:pt x="1060" y="1005"/>
                </a:lnTo>
                <a:lnTo>
                  <a:pt x="1417" y="896"/>
                </a:lnTo>
                <a:lnTo>
                  <a:pt x="1691" y="804"/>
                </a:lnTo>
                <a:lnTo>
                  <a:pt x="2121" y="658"/>
                </a:lnTo>
                <a:lnTo>
                  <a:pt x="2322" y="585"/>
                </a:lnTo>
                <a:lnTo>
                  <a:pt x="2614" y="502"/>
                </a:lnTo>
                <a:lnTo>
                  <a:pt x="2834" y="448"/>
                </a:lnTo>
                <a:lnTo>
                  <a:pt x="2934" y="411"/>
                </a:lnTo>
                <a:lnTo>
                  <a:pt x="3154" y="329"/>
                </a:lnTo>
                <a:lnTo>
                  <a:pt x="3291" y="274"/>
                </a:lnTo>
                <a:lnTo>
                  <a:pt x="3401" y="228"/>
                </a:lnTo>
                <a:lnTo>
                  <a:pt x="3510" y="210"/>
                </a:lnTo>
                <a:lnTo>
                  <a:pt x="3657" y="164"/>
                </a:lnTo>
                <a:lnTo>
                  <a:pt x="3821" y="118"/>
                </a:lnTo>
                <a:lnTo>
                  <a:pt x="3876" y="82"/>
                </a:lnTo>
                <a:lnTo>
                  <a:pt x="3949" y="45"/>
                </a:lnTo>
                <a:lnTo>
                  <a:pt x="4059" y="27"/>
                </a:lnTo>
                <a:lnTo>
                  <a:pt x="4196" y="0"/>
                </a:lnTo>
              </a:path>
            </a:pathLst>
          </a:custGeom>
          <a:noFill/>
          <a:ln w="57150" cap="flat" cmpd="sng">
            <a:solidFill>
              <a:schemeClr val="accent1"/>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654369" name="Text Box 33"/>
          <p:cNvSpPr txBox="1">
            <a:spLocks noChangeArrowheads="1"/>
          </p:cNvSpPr>
          <p:nvPr/>
        </p:nvSpPr>
        <p:spPr bwMode="auto">
          <a:xfrm>
            <a:off x="266700" y="6553200"/>
            <a:ext cx="4745038" cy="274638"/>
          </a:xfrm>
          <a:prstGeom prst="rect">
            <a:avLst/>
          </a:prstGeom>
          <a:noFill/>
          <a:ln w="9525">
            <a:noFill/>
            <a:miter lim="800000"/>
            <a:headEnd/>
            <a:tailEnd/>
          </a:ln>
          <a:effectLst/>
        </p:spPr>
        <p:txBody>
          <a:bodyPr wrap="none">
            <a:spAutoFit/>
          </a:bodyPr>
          <a:lstStyle/>
          <a:p>
            <a:pPr algn="l">
              <a:defRPr/>
            </a:pPr>
            <a:r>
              <a:rPr lang="en-US" sz="1200">
                <a:effectLst>
                  <a:outerShdw blurRad="38100" dist="38100" dir="2700000" algn="tl">
                    <a:srgbClr val="000000"/>
                  </a:outerShdw>
                </a:effectLst>
              </a:rPr>
              <a:t>Heart Protection Study Collaborative Group. Lancet 2002;360:7</a:t>
            </a:r>
            <a:r>
              <a:rPr lang="en-US" sz="1200">
                <a:effectLst>
                  <a:outerShdw blurRad="38100" dist="38100" dir="2700000" algn="tl">
                    <a:srgbClr val="000000"/>
                  </a:outerShdw>
                </a:effectLst>
                <a:cs typeface="Arial" pitchFamily="34" charset="0"/>
              </a:rPr>
              <a:t>–</a:t>
            </a:r>
            <a:r>
              <a:rPr lang="en-US" sz="1200">
                <a:effectLst>
                  <a:outerShdw blurRad="38100" dist="38100" dir="2700000" algn="tl">
                    <a:srgbClr val="000000"/>
                  </a:outerShdw>
                </a:effectLst>
              </a:rPr>
              <a:t>22.</a:t>
            </a:r>
          </a:p>
        </p:txBody>
      </p:sp>
      <p:sp>
        <p:nvSpPr>
          <p:cNvPr id="654370" name="Text Box 34"/>
          <p:cNvSpPr txBox="1">
            <a:spLocks noChangeArrowheads="1"/>
          </p:cNvSpPr>
          <p:nvPr/>
        </p:nvSpPr>
        <p:spPr bwMode="auto">
          <a:xfrm>
            <a:off x="6515100" y="1447800"/>
            <a:ext cx="1168400" cy="366713"/>
          </a:xfrm>
          <a:prstGeom prst="rect">
            <a:avLst/>
          </a:prstGeom>
          <a:noFill/>
          <a:ln w="9525" algn="ctr">
            <a:noFill/>
            <a:miter lim="800000"/>
            <a:headEnd/>
            <a:tailEnd/>
          </a:ln>
          <a:effectLst/>
        </p:spPr>
        <p:txBody>
          <a:bodyPr wrap="none">
            <a:spAutoFit/>
          </a:bodyPr>
          <a:lstStyle/>
          <a:p>
            <a:pPr>
              <a:defRPr/>
            </a:pPr>
            <a:r>
              <a:rPr lang="en-US" sz="1800">
                <a:effectLst>
                  <a:outerShdw blurRad="38100" dist="38100" dir="2700000" algn="tl">
                    <a:srgbClr val="000000"/>
                  </a:outerShdw>
                </a:effectLst>
              </a:rPr>
              <a:t>P&lt;0.0001</a:t>
            </a:r>
          </a:p>
        </p:txBody>
      </p:sp>
    </p:spTree>
    <p:extLst>
      <p:ext uri="{BB962C8B-B14F-4D97-AF65-F5344CB8AC3E}">
        <p14:creationId xmlns:p14="http://schemas.microsoft.com/office/powerpoint/2010/main" xmlns="" val="5421779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a:xfrm>
            <a:off x="492125" y="368300"/>
            <a:ext cx="9496425" cy="660400"/>
          </a:xfrm>
          <a:effectLst>
            <a:outerShdw dist="35921" dir="2700000" algn="ctr" rotWithShape="0">
              <a:schemeClr val="bg2"/>
            </a:outerShdw>
          </a:effectLst>
        </p:spPr>
        <p:txBody>
          <a:bodyPr lIns="0" tIns="0" rIns="0" bIns="0" anchor="t"/>
          <a:lstStyle/>
          <a:p>
            <a:pPr eaLnBrk="1" hangingPunct="1">
              <a:defRPr/>
            </a:pPr>
            <a:r>
              <a:rPr lang="en-US" sz="3900" smtClean="0"/>
              <a:t>HPS:  Major Vascular Events by Year</a:t>
            </a:r>
          </a:p>
        </p:txBody>
      </p:sp>
      <p:graphicFrame>
        <p:nvGraphicFramePr>
          <p:cNvPr id="3074" name="Object 3">
            <a:hlinkClick r:id="" action="ppaction://ole?verb=0"/>
          </p:cNvPr>
          <p:cNvGraphicFramePr>
            <a:graphicFrameLocks/>
          </p:cNvGraphicFramePr>
          <p:nvPr/>
        </p:nvGraphicFramePr>
        <p:xfrm>
          <a:off x="219075" y="1184275"/>
          <a:ext cx="9175750" cy="3937000"/>
        </p:xfrm>
        <a:graphic>
          <a:graphicData uri="http://schemas.openxmlformats.org/presentationml/2006/ole">
            <p:oleObj spid="_x0000_s225296" name="Chart" r:id="rId4" imgW="11239421" imgH="4819770" progId="MSGraph.Chart.8">
              <p:embed followColorScheme="full"/>
            </p:oleObj>
          </a:graphicData>
        </a:graphic>
      </p:graphicFrame>
      <p:sp>
        <p:nvSpPr>
          <p:cNvPr id="659460" name="Text Box 4"/>
          <p:cNvSpPr txBox="1">
            <a:spLocks noChangeArrowheads="1"/>
          </p:cNvSpPr>
          <p:nvPr/>
        </p:nvSpPr>
        <p:spPr bwMode="auto">
          <a:xfrm>
            <a:off x="1352550" y="5021263"/>
            <a:ext cx="819150" cy="44450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100" i="0">
                <a:solidFill>
                  <a:srgbClr val="FFFFFF"/>
                </a:solidFill>
                <a:latin typeface="Verdana" pitchFamily="34" charset="0"/>
              </a:rPr>
              <a:t>0</a:t>
            </a:r>
          </a:p>
        </p:txBody>
      </p:sp>
      <p:sp>
        <p:nvSpPr>
          <p:cNvPr id="659461" name="Text Box 5"/>
          <p:cNvSpPr txBox="1">
            <a:spLocks noChangeArrowheads="1"/>
          </p:cNvSpPr>
          <p:nvPr/>
        </p:nvSpPr>
        <p:spPr bwMode="auto">
          <a:xfrm>
            <a:off x="2603500" y="5021263"/>
            <a:ext cx="676275" cy="44450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100" i="0">
                <a:solidFill>
                  <a:srgbClr val="FFFFFF"/>
                </a:solidFill>
                <a:latin typeface="Verdana" pitchFamily="34" charset="0"/>
              </a:rPr>
              <a:t>1</a:t>
            </a:r>
          </a:p>
        </p:txBody>
      </p:sp>
      <p:sp>
        <p:nvSpPr>
          <p:cNvPr id="659462" name="Text Box 6"/>
          <p:cNvSpPr txBox="1">
            <a:spLocks noChangeArrowheads="1"/>
          </p:cNvSpPr>
          <p:nvPr/>
        </p:nvSpPr>
        <p:spPr bwMode="auto">
          <a:xfrm>
            <a:off x="3803650" y="5021263"/>
            <a:ext cx="641350" cy="44450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100" i="0">
                <a:solidFill>
                  <a:srgbClr val="FFFFFF"/>
                </a:solidFill>
                <a:latin typeface="Verdana" pitchFamily="34" charset="0"/>
              </a:rPr>
              <a:t>2</a:t>
            </a:r>
          </a:p>
        </p:txBody>
      </p:sp>
      <p:sp>
        <p:nvSpPr>
          <p:cNvPr id="659463" name="Text Box 7"/>
          <p:cNvSpPr txBox="1">
            <a:spLocks noChangeArrowheads="1"/>
          </p:cNvSpPr>
          <p:nvPr/>
        </p:nvSpPr>
        <p:spPr bwMode="auto">
          <a:xfrm>
            <a:off x="6224588" y="5021263"/>
            <a:ext cx="571500" cy="44450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100" i="0">
                <a:solidFill>
                  <a:srgbClr val="FFFFFF"/>
                </a:solidFill>
                <a:latin typeface="Verdana" pitchFamily="34" charset="0"/>
              </a:rPr>
              <a:t>4</a:t>
            </a:r>
          </a:p>
        </p:txBody>
      </p:sp>
      <p:sp>
        <p:nvSpPr>
          <p:cNvPr id="659464" name="Text Box 8"/>
          <p:cNvSpPr txBox="1">
            <a:spLocks noChangeArrowheads="1"/>
          </p:cNvSpPr>
          <p:nvPr/>
        </p:nvSpPr>
        <p:spPr bwMode="auto">
          <a:xfrm>
            <a:off x="7424738" y="5021263"/>
            <a:ext cx="571500" cy="44450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100" i="0">
                <a:solidFill>
                  <a:srgbClr val="FFFFFF"/>
                </a:solidFill>
                <a:latin typeface="Verdana" pitchFamily="34" charset="0"/>
              </a:rPr>
              <a:t>5</a:t>
            </a:r>
          </a:p>
        </p:txBody>
      </p:sp>
      <p:sp>
        <p:nvSpPr>
          <p:cNvPr id="659465" name="Text Box 9"/>
          <p:cNvSpPr txBox="1">
            <a:spLocks noChangeArrowheads="1"/>
          </p:cNvSpPr>
          <p:nvPr/>
        </p:nvSpPr>
        <p:spPr bwMode="auto">
          <a:xfrm>
            <a:off x="3587750" y="5378450"/>
            <a:ext cx="3762375" cy="493713"/>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400" i="0">
                <a:solidFill>
                  <a:srgbClr val="FFFFFF"/>
                </a:solidFill>
                <a:latin typeface="Verdana" pitchFamily="34" charset="0"/>
              </a:rPr>
              <a:t>Years of Follow-up</a:t>
            </a:r>
          </a:p>
        </p:txBody>
      </p:sp>
      <p:sp>
        <p:nvSpPr>
          <p:cNvPr id="659466" name="Text Box 10"/>
          <p:cNvSpPr txBox="1">
            <a:spLocks noChangeArrowheads="1"/>
          </p:cNvSpPr>
          <p:nvPr/>
        </p:nvSpPr>
        <p:spPr bwMode="auto">
          <a:xfrm>
            <a:off x="8591550" y="5021263"/>
            <a:ext cx="641350" cy="44450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100" i="0">
                <a:solidFill>
                  <a:srgbClr val="FFFFFF"/>
                </a:solidFill>
                <a:latin typeface="Verdana" pitchFamily="34" charset="0"/>
              </a:rPr>
              <a:t>6</a:t>
            </a:r>
          </a:p>
        </p:txBody>
      </p:sp>
      <p:grpSp>
        <p:nvGrpSpPr>
          <p:cNvPr id="3083" name="Group 11"/>
          <p:cNvGrpSpPr>
            <a:grpSpLocks/>
          </p:cNvGrpSpPr>
          <p:nvPr/>
        </p:nvGrpSpPr>
        <p:grpSpPr bwMode="auto">
          <a:xfrm>
            <a:off x="1725613" y="4870450"/>
            <a:ext cx="7177087" cy="179388"/>
            <a:chOff x="1087" y="3211"/>
            <a:chExt cx="4521" cy="113"/>
          </a:xfrm>
        </p:grpSpPr>
        <p:sp>
          <p:nvSpPr>
            <p:cNvPr id="659468" name="Line 12"/>
            <p:cNvSpPr>
              <a:spLocks noChangeShapeType="1"/>
            </p:cNvSpPr>
            <p:nvPr/>
          </p:nvSpPr>
          <p:spPr bwMode="auto">
            <a:xfrm>
              <a:off x="1087" y="3211"/>
              <a:ext cx="0" cy="113"/>
            </a:xfrm>
            <a:prstGeom prst="line">
              <a:avLst/>
            </a:prstGeom>
            <a:noFill/>
            <a:ln w="19050">
              <a:solidFill>
                <a:srgbClr val="99CC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59469" name="Line 13"/>
            <p:cNvSpPr>
              <a:spLocks noChangeShapeType="1"/>
            </p:cNvSpPr>
            <p:nvPr/>
          </p:nvSpPr>
          <p:spPr bwMode="auto">
            <a:xfrm>
              <a:off x="2594" y="3211"/>
              <a:ext cx="0" cy="113"/>
            </a:xfrm>
            <a:prstGeom prst="line">
              <a:avLst/>
            </a:prstGeom>
            <a:noFill/>
            <a:ln w="19050">
              <a:solidFill>
                <a:srgbClr val="99CC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59470" name="Line 14"/>
            <p:cNvSpPr>
              <a:spLocks noChangeShapeType="1"/>
            </p:cNvSpPr>
            <p:nvPr/>
          </p:nvSpPr>
          <p:spPr bwMode="auto">
            <a:xfrm>
              <a:off x="3347" y="3211"/>
              <a:ext cx="0" cy="113"/>
            </a:xfrm>
            <a:prstGeom prst="line">
              <a:avLst/>
            </a:prstGeom>
            <a:noFill/>
            <a:ln w="19050">
              <a:solidFill>
                <a:srgbClr val="99CC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59471" name="Line 15"/>
            <p:cNvSpPr>
              <a:spLocks noChangeShapeType="1"/>
            </p:cNvSpPr>
            <p:nvPr/>
          </p:nvSpPr>
          <p:spPr bwMode="auto">
            <a:xfrm>
              <a:off x="4854" y="3211"/>
              <a:ext cx="0" cy="113"/>
            </a:xfrm>
            <a:prstGeom prst="line">
              <a:avLst/>
            </a:prstGeom>
            <a:noFill/>
            <a:ln w="19050">
              <a:solidFill>
                <a:srgbClr val="99CC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59472" name="Line 16"/>
            <p:cNvSpPr>
              <a:spLocks noChangeShapeType="1"/>
            </p:cNvSpPr>
            <p:nvPr/>
          </p:nvSpPr>
          <p:spPr bwMode="auto">
            <a:xfrm>
              <a:off x="1840" y="3211"/>
              <a:ext cx="0" cy="113"/>
            </a:xfrm>
            <a:prstGeom prst="line">
              <a:avLst/>
            </a:prstGeom>
            <a:noFill/>
            <a:ln w="19050">
              <a:solidFill>
                <a:srgbClr val="99CC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59473" name="Line 17"/>
            <p:cNvSpPr>
              <a:spLocks noChangeShapeType="1"/>
            </p:cNvSpPr>
            <p:nvPr/>
          </p:nvSpPr>
          <p:spPr bwMode="auto">
            <a:xfrm>
              <a:off x="5608" y="3211"/>
              <a:ext cx="0" cy="113"/>
            </a:xfrm>
            <a:prstGeom prst="line">
              <a:avLst/>
            </a:prstGeom>
            <a:noFill/>
            <a:ln w="19050">
              <a:solidFill>
                <a:srgbClr val="99CC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59474" name="Line 18"/>
            <p:cNvSpPr>
              <a:spLocks noChangeShapeType="1"/>
            </p:cNvSpPr>
            <p:nvPr/>
          </p:nvSpPr>
          <p:spPr bwMode="auto">
            <a:xfrm>
              <a:off x="4101" y="3211"/>
              <a:ext cx="0" cy="113"/>
            </a:xfrm>
            <a:prstGeom prst="line">
              <a:avLst/>
            </a:prstGeom>
            <a:noFill/>
            <a:ln w="19050">
              <a:solidFill>
                <a:srgbClr val="99CC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grpSp>
      <p:sp>
        <p:nvSpPr>
          <p:cNvPr id="659475" name="Text Box 19"/>
          <p:cNvSpPr txBox="1">
            <a:spLocks noChangeArrowheads="1"/>
          </p:cNvSpPr>
          <p:nvPr/>
        </p:nvSpPr>
        <p:spPr bwMode="auto">
          <a:xfrm>
            <a:off x="5006975" y="5021263"/>
            <a:ext cx="606425" cy="44450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100" i="0">
                <a:solidFill>
                  <a:srgbClr val="FFFFFF"/>
                </a:solidFill>
                <a:latin typeface="Verdana" pitchFamily="34" charset="0"/>
              </a:rPr>
              <a:t>3</a:t>
            </a:r>
          </a:p>
        </p:txBody>
      </p:sp>
      <p:sp>
        <p:nvSpPr>
          <p:cNvPr id="659476" name="Text Box 20"/>
          <p:cNvSpPr txBox="1">
            <a:spLocks noChangeArrowheads="1"/>
          </p:cNvSpPr>
          <p:nvPr/>
        </p:nvSpPr>
        <p:spPr bwMode="auto">
          <a:xfrm>
            <a:off x="5111750" y="2008188"/>
            <a:ext cx="1431925" cy="511175"/>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500" i="0">
                <a:solidFill>
                  <a:srgbClr val="FFFFFF"/>
                </a:solidFill>
                <a:latin typeface="Verdana" pitchFamily="34" charset="0"/>
              </a:rPr>
              <a:t>Placebo</a:t>
            </a:r>
          </a:p>
        </p:txBody>
      </p:sp>
      <p:sp>
        <p:nvSpPr>
          <p:cNvPr id="659477" name="Text Box 21"/>
          <p:cNvSpPr txBox="1">
            <a:spLocks noChangeArrowheads="1"/>
          </p:cNvSpPr>
          <p:nvPr/>
        </p:nvSpPr>
        <p:spPr bwMode="auto">
          <a:xfrm>
            <a:off x="6908800" y="2974975"/>
            <a:ext cx="2244725" cy="511175"/>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500" i="0">
                <a:solidFill>
                  <a:srgbClr val="FFFFFF"/>
                </a:solidFill>
                <a:latin typeface="Verdana" pitchFamily="34" charset="0"/>
              </a:rPr>
              <a:t>Simvastatin</a:t>
            </a:r>
          </a:p>
        </p:txBody>
      </p:sp>
      <p:sp>
        <p:nvSpPr>
          <p:cNvPr id="659478" name="Text Box 22"/>
          <p:cNvSpPr txBox="1">
            <a:spLocks noChangeArrowheads="1"/>
          </p:cNvSpPr>
          <p:nvPr/>
        </p:nvSpPr>
        <p:spPr bwMode="auto">
          <a:xfrm rot="16200000">
            <a:off x="-1591469" y="2967832"/>
            <a:ext cx="4632325" cy="477838"/>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300" i="0">
                <a:solidFill>
                  <a:srgbClr val="FFFFFF"/>
                </a:solidFill>
                <a:latin typeface="Verdana" pitchFamily="34" charset="0"/>
              </a:rPr>
              <a:t>People Suffering Events (%)</a:t>
            </a:r>
          </a:p>
        </p:txBody>
      </p:sp>
      <p:sp>
        <p:nvSpPr>
          <p:cNvPr id="659479" name="Text Box 23"/>
          <p:cNvSpPr txBox="1">
            <a:spLocks noChangeArrowheads="1"/>
          </p:cNvSpPr>
          <p:nvPr/>
        </p:nvSpPr>
        <p:spPr bwMode="auto">
          <a:xfrm>
            <a:off x="2532063" y="5862638"/>
            <a:ext cx="890587" cy="427037"/>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000" i="0">
                <a:solidFill>
                  <a:schemeClr val="tx2"/>
                </a:solidFill>
                <a:latin typeface="Verdana" pitchFamily="34" charset="0"/>
              </a:rPr>
              <a:t>5 (3)</a:t>
            </a:r>
          </a:p>
        </p:txBody>
      </p:sp>
      <p:sp>
        <p:nvSpPr>
          <p:cNvPr id="659480" name="Text Box 24"/>
          <p:cNvSpPr txBox="1">
            <a:spLocks noChangeArrowheads="1"/>
          </p:cNvSpPr>
          <p:nvPr/>
        </p:nvSpPr>
        <p:spPr bwMode="auto">
          <a:xfrm>
            <a:off x="3552825" y="5862638"/>
            <a:ext cx="1035050" cy="427037"/>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000" i="0">
                <a:solidFill>
                  <a:schemeClr val="tx2"/>
                </a:solidFill>
                <a:latin typeface="Verdana" pitchFamily="34" charset="0"/>
              </a:rPr>
              <a:t>20 (4)</a:t>
            </a:r>
          </a:p>
        </p:txBody>
      </p:sp>
      <p:sp>
        <p:nvSpPr>
          <p:cNvPr id="659481" name="Text Box 25"/>
          <p:cNvSpPr txBox="1">
            <a:spLocks noChangeArrowheads="1"/>
          </p:cNvSpPr>
          <p:nvPr/>
        </p:nvSpPr>
        <p:spPr bwMode="auto">
          <a:xfrm>
            <a:off x="5992813" y="5862638"/>
            <a:ext cx="1035050" cy="427037"/>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000" i="0">
                <a:solidFill>
                  <a:schemeClr val="tx2"/>
                </a:solidFill>
                <a:latin typeface="Verdana" pitchFamily="34" charset="0"/>
              </a:rPr>
              <a:t>46 (5)</a:t>
            </a:r>
          </a:p>
        </p:txBody>
      </p:sp>
      <p:sp>
        <p:nvSpPr>
          <p:cNvPr id="659482" name="Text Box 26"/>
          <p:cNvSpPr txBox="1">
            <a:spLocks noChangeArrowheads="1"/>
          </p:cNvSpPr>
          <p:nvPr/>
        </p:nvSpPr>
        <p:spPr bwMode="auto">
          <a:xfrm>
            <a:off x="7208838" y="5862638"/>
            <a:ext cx="1003300" cy="427037"/>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000" i="0">
                <a:solidFill>
                  <a:schemeClr val="tx2"/>
                </a:solidFill>
                <a:latin typeface="Verdana" pitchFamily="34" charset="0"/>
              </a:rPr>
              <a:t>54 (7)</a:t>
            </a:r>
          </a:p>
        </p:txBody>
      </p:sp>
      <p:sp>
        <p:nvSpPr>
          <p:cNvPr id="659483" name="Text Box 27"/>
          <p:cNvSpPr txBox="1">
            <a:spLocks noChangeArrowheads="1"/>
          </p:cNvSpPr>
          <p:nvPr/>
        </p:nvSpPr>
        <p:spPr bwMode="auto">
          <a:xfrm>
            <a:off x="8251825" y="5862638"/>
            <a:ext cx="1320800" cy="427037"/>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000" i="0">
                <a:solidFill>
                  <a:schemeClr val="tx2"/>
                </a:solidFill>
                <a:latin typeface="Verdana" pitchFamily="34" charset="0"/>
              </a:rPr>
              <a:t>60 (18)</a:t>
            </a:r>
          </a:p>
        </p:txBody>
      </p:sp>
      <p:sp>
        <p:nvSpPr>
          <p:cNvPr id="659484" name="Text Box 28"/>
          <p:cNvSpPr txBox="1">
            <a:spLocks noChangeArrowheads="1"/>
          </p:cNvSpPr>
          <p:nvPr/>
        </p:nvSpPr>
        <p:spPr bwMode="auto">
          <a:xfrm>
            <a:off x="4792663" y="5862638"/>
            <a:ext cx="1035050" cy="427037"/>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000" i="0">
                <a:solidFill>
                  <a:schemeClr val="tx2"/>
                </a:solidFill>
                <a:latin typeface="Verdana" pitchFamily="34" charset="0"/>
              </a:rPr>
              <a:t>35 (5)</a:t>
            </a:r>
          </a:p>
        </p:txBody>
      </p:sp>
      <p:sp>
        <p:nvSpPr>
          <p:cNvPr id="659485" name="Text Box 29"/>
          <p:cNvSpPr txBox="1">
            <a:spLocks noChangeArrowheads="1"/>
          </p:cNvSpPr>
          <p:nvPr/>
        </p:nvSpPr>
        <p:spPr bwMode="auto">
          <a:xfrm>
            <a:off x="325438" y="5880100"/>
            <a:ext cx="3633787" cy="393700"/>
          </a:xfrm>
          <a:prstGeom prst="rect">
            <a:avLst/>
          </a:prstGeom>
          <a:noFill/>
          <a:ln w="9525">
            <a:noFill/>
            <a:miter lim="800000"/>
            <a:headEnd/>
            <a:tailEnd/>
          </a:ln>
          <a:effectLst>
            <a:outerShdw dist="35921" dir="2700000" algn="ctr" rotWithShape="0">
              <a:schemeClr val="bg2"/>
            </a:outerShdw>
          </a:effectLst>
        </p:spPr>
        <p:txBody>
          <a:bodyPr>
            <a:spAutoFit/>
          </a:bodyPr>
          <a:lstStyle/>
          <a:p>
            <a:pPr algn="l" eaLnBrk="0" hangingPunct="0">
              <a:lnSpc>
                <a:spcPct val="110000"/>
              </a:lnSpc>
              <a:defRPr/>
            </a:pPr>
            <a:r>
              <a:rPr lang="en-US" sz="1800" i="0">
                <a:solidFill>
                  <a:schemeClr val="tx2"/>
                </a:solidFill>
                <a:latin typeface="Verdana" pitchFamily="34" charset="0"/>
              </a:rPr>
              <a:t>Benefit/1000 (SE):</a:t>
            </a:r>
          </a:p>
        </p:txBody>
      </p:sp>
      <p:sp>
        <p:nvSpPr>
          <p:cNvPr id="659486" name="Freeform 30"/>
          <p:cNvSpPr>
            <a:spLocks/>
          </p:cNvSpPr>
          <p:nvPr/>
        </p:nvSpPr>
        <p:spPr bwMode="auto">
          <a:xfrm>
            <a:off x="1727200" y="1560513"/>
            <a:ext cx="7200900" cy="3248025"/>
          </a:xfrm>
          <a:custGeom>
            <a:avLst/>
            <a:gdLst/>
            <a:ahLst/>
            <a:cxnLst>
              <a:cxn ang="0">
                <a:pos x="0" y="1811"/>
              </a:cxn>
              <a:cxn ang="0">
                <a:pos x="229" y="1728"/>
              </a:cxn>
              <a:cxn ang="0">
                <a:pos x="412" y="1637"/>
              </a:cxn>
              <a:cxn ang="0">
                <a:pos x="695" y="1500"/>
              </a:cxn>
              <a:cxn ang="0">
                <a:pos x="960" y="1363"/>
              </a:cxn>
              <a:cxn ang="0">
                <a:pos x="1171" y="1271"/>
              </a:cxn>
              <a:cxn ang="0">
                <a:pos x="1372" y="1180"/>
              </a:cxn>
              <a:cxn ang="0">
                <a:pos x="1564" y="1107"/>
              </a:cxn>
              <a:cxn ang="0">
                <a:pos x="1811" y="979"/>
              </a:cxn>
              <a:cxn ang="0">
                <a:pos x="1948" y="933"/>
              </a:cxn>
              <a:cxn ang="0">
                <a:pos x="2085" y="860"/>
              </a:cxn>
              <a:cxn ang="0">
                <a:pos x="2304" y="777"/>
              </a:cxn>
              <a:cxn ang="0">
                <a:pos x="2487" y="695"/>
              </a:cxn>
              <a:cxn ang="0">
                <a:pos x="2643" y="631"/>
              </a:cxn>
              <a:cxn ang="0">
                <a:pos x="2798" y="576"/>
              </a:cxn>
              <a:cxn ang="0">
                <a:pos x="2890" y="531"/>
              </a:cxn>
              <a:cxn ang="0">
                <a:pos x="3136" y="430"/>
              </a:cxn>
              <a:cxn ang="0">
                <a:pos x="3210" y="421"/>
              </a:cxn>
              <a:cxn ang="0">
                <a:pos x="3310" y="348"/>
              </a:cxn>
              <a:cxn ang="0">
                <a:pos x="3402" y="329"/>
              </a:cxn>
              <a:cxn ang="0">
                <a:pos x="3493" y="293"/>
              </a:cxn>
              <a:cxn ang="0">
                <a:pos x="3621" y="220"/>
              </a:cxn>
              <a:cxn ang="0">
                <a:pos x="3740" y="183"/>
              </a:cxn>
              <a:cxn ang="0">
                <a:pos x="3822" y="156"/>
              </a:cxn>
              <a:cxn ang="0">
                <a:pos x="4106" y="37"/>
              </a:cxn>
              <a:cxn ang="0">
                <a:pos x="4170" y="28"/>
              </a:cxn>
              <a:cxn ang="0">
                <a:pos x="4243" y="0"/>
              </a:cxn>
            </a:cxnLst>
            <a:rect l="0" t="0" r="r" b="b"/>
            <a:pathLst>
              <a:path w="4243" h="1811">
                <a:moveTo>
                  <a:pt x="0" y="1811"/>
                </a:moveTo>
                <a:lnTo>
                  <a:pt x="229" y="1728"/>
                </a:lnTo>
                <a:lnTo>
                  <a:pt x="412" y="1637"/>
                </a:lnTo>
                <a:lnTo>
                  <a:pt x="695" y="1500"/>
                </a:lnTo>
                <a:lnTo>
                  <a:pt x="960" y="1363"/>
                </a:lnTo>
                <a:lnTo>
                  <a:pt x="1171" y="1271"/>
                </a:lnTo>
                <a:lnTo>
                  <a:pt x="1372" y="1180"/>
                </a:lnTo>
                <a:lnTo>
                  <a:pt x="1564" y="1107"/>
                </a:lnTo>
                <a:lnTo>
                  <a:pt x="1811" y="979"/>
                </a:lnTo>
                <a:lnTo>
                  <a:pt x="1948" y="933"/>
                </a:lnTo>
                <a:lnTo>
                  <a:pt x="2085" y="860"/>
                </a:lnTo>
                <a:lnTo>
                  <a:pt x="2304" y="777"/>
                </a:lnTo>
                <a:lnTo>
                  <a:pt x="2487" y="695"/>
                </a:lnTo>
                <a:lnTo>
                  <a:pt x="2643" y="631"/>
                </a:lnTo>
                <a:lnTo>
                  <a:pt x="2798" y="576"/>
                </a:lnTo>
                <a:lnTo>
                  <a:pt x="2890" y="531"/>
                </a:lnTo>
                <a:lnTo>
                  <a:pt x="3136" y="430"/>
                </a:lnTo>
                <a:lnTo>
                  <a:pt x="3210" y="421"/>
                </a:lnTo>
                <a:lnTo>
                  <a:pt x="3310" y="348"/>
                </a:lnTo>
                <a:lnTo>
                  <a:pt x="3402" y="329"/>
                </a:lnTo>
                <a:lnTo>
                  <a:pt x="3493" y="293"/>
                </a:lnTo>
                <a:lnTo>
                  <a:pt x="3621" y="220"/>
                </a:lnTo>
                <a:lnTo>
                  <a:pt x="3740" y="183"/>
                </a:lnTo>
                <a:lnTo>
                  <a:pt x="3822" y="156"/>
                </a:lnTo>
                <a:lnTo>
                  <a:pt x="4106" y="37"/>
                </a:lnTo>
                <a:lnTo>
                  <a:pt x="4170" y="28"/>
                </a:lnTo>
                <a:lnTo>
                  <a:pt x="4243" y="0"/>
                </a:lnTo>
              </a:path>
            </a:pathLst>
          </a:custGeom>
          <a:noFill/>
          <a:ln w="57150" cap="flat" cmpd="sng">
            <a:solidFill>
              <a:srgbClr val="33CC33"/>
            </a:solidFill>
            <a:prstDash val="solid"/>
            <a:round/>
            <a:headEnd type="none" w="med" len="med"/>
            <a:tailEnd type="none" w="med" len="med"/>
          </a:ln>
          <a:effectLst>
            <a:outerShdw dist="45791" dir="3378596"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59487" name="Freeform 31"/>
          <p:cNvSpPr>
            <a:spLocks/>
          </p:cNvSpPr>
          <p:nvPr/>
        </p:nvSpPr>
        <p:spPr bwMode="auto">
          <a:xfrm>
            <a:off x="1744663" y="2282825"/>
            <a:ext cx="7121525" cy="2541588"/>
          </a:xfrm>
          <a:custGeom>
            <a:avLst/>
            <a:gdLst/>
            <a:ahLst/>
            <a:cxnLst>
              <a:cxn ang="0">
                <a:pos x="0" y="1417"/>
              </a:cxn>
              <a:cxn ang="0">
                <a:pos x="283" y="1316"/>
              </a:cxn>
              <a:cxn ang="0">
                <a:pos x="758" y="1115"/>
              </a:cxn>
              <a:cxn ang="0">
                <a:pos x="1060" y="1005"/>
              </a:cxn>
              <a:cxn ang="0">
                <a:pos x="1417" y="896"/>
              </a:cxn>
              <a:cxn ang="0">
                <a:pos x="1691" y="804"/>
              </a:cxn>
              <a:cxn ang="0">
                <a:pos x="2121" y="658"/>
              </a:cxn>
              <a:cxn ang="0">
                <a:pos x="2322" y="585"/>
              </a:cxn>
              <a:cxn ang="0">
                <a:pos x="2614" y="502"/>
              </a:cxn>
              <a:cxn ang="0">
                <a:pos x="2834" y="448"/>
              </a:cxn>
              <a:cxn ang="0">
                <a:pos x="2934" y="411"/>
              </a:cxn>
              <a:cxn ang="0">
                <a:pos x="3154" y="329"/>
              </a:cxn>
              <a:cxn ang="0">
                <a:pos x="3291" y="274"/>
              </a:cxn>
              <a:cxn ang="0">
                <a:pos x="3401" y="228"/>
              </a:cxn>
              <a:cxn ang="0">
                <a:pos x="3510" y="210"/>
              </a:cxn>
              <a:cxn ang="0">
                <a:pos x="3657" y="164"/>
              </a:cxn>
              <a:cxn ang="0">
                <a:pos x="3821" y="118"/>
              </a:cxn>
              <a:cxn ang="0">
                <a:pos x="3876" y="82"/>
              </a:cxn>
              <a:cxn ang="0">
                <a:pos x="3949" y="45"/>
              </a:cxn>
              <a:cxn ang="0">
                <a:pos x="4059" y="27"/>
              </a:cxn>
              <a:cxn ang="0">
                <a:pos x="4196" y="0"/>
              </a:cxn>
            </a:cxnLst>
            <a:rect l="0" t="0" r="r" b="b"/>
            <a:pathLst>
              <a:path w="4196" h="1417">
                <a:moveTo>
                  <a:pt x="0" y="1417"/>
                </a:moveTo>
                <a:lnTo>
                  <a:pt x="283" y="1316"/>
                </a:lnTo>
                <a:lnTo>
                  <a:pt x="758" y="1115"/>
                </a:lnTo>
                <a:lnTo>
                  <a:pt x="1060" y="1005"/>
                </a:lnTo>
                <a:lnTo>
                  <a:pt x="1417" y="896"/>
                </a:lnTo>
                <a:lnTo>
                  <a:pt x="1691" y="804"/>
                </a:lnTo>
                <a:lnTo>
                  <a:pt x="2121" y="658"/>
                </a:lnTo>
                <a:lnTo>
                  <a:pt x="2322" y="585"/>
                </a:lnTo>
                <a:lnTo>
                  <a:pt x="2614" y="502"/>
                </a:lnTo>
                <a:lnTo>
                  <a:pt x="2834" y="448"/>
                </a:lnTo>
                <a:lnTo>
                  <a:pt x="2934" y="411"/>
                </a:lnTo>
                <a:lnTo>
                  <a:pt x="3154" y="329"/>
                </a:lnTo>
                <a:lnTo>
                  <a:pt x="3291" y="274"/>
                </a:lnTo>
                <a:lnTo>
                  <a:pt x="3401" y="228"/>
                </a:lnTo>
                <a:lnTo>
                  <a:pt x="3510" y="210"/>
                </a:lnTo>
                <a:lnTo>
                  <a:pt x="3657" y="164"/>
                </a:lnTo>
                <a:lnTo>
                  <a:pt x="3821" y="118"/>
                </a:lnTo>
                <a:lnTo>
                  <a:pt x="3876" y="82"/>
                </a:lnTo>
                <a:lnTo>
                  <a:pt x="3949" y="45"/>
                </a:lnTo>
                <a:lnTo>
                  <a:pt x="4059" y="27"/>
                </a:lnTo>
                <a:lnTo>
                  <a:pt x="4196" y="0"/>
                </a:lnTo>
              </a:path>
            </a:pathLst>
          </a:custGeom>
          <a:noFill/>
          <a:ln w="57150" cap="flat" cmpd="sng">
            <a:solidFill>
              <a:schemeClr val="accent1"/>
            </a:solidFill>
            <a:prstDash val="solid"/>
            <a:round/>
            <a:headEnd type="none" w="med" len="med"/>
            <a:tailEnd type="none" w="med" len="med"/>
          </a:ln>
          <a:effectLst>
            <a:outerShdw dist="45791" dir="3378596"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59488" name="Text Box 32"/>
          <p:cNvSpPr txBox="1">
            <a:spLocks noChangeArrowheads="1"/>
          </p:cNvSpPr>
          <p:nvPr/>
        </p:nvSpPr>
        <p:spPr bwMode="auto">
          <a:xfrm>
            <a:off x="266700" y="6553200"/>
            <a:ext cx="4745038" cy="27463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l">
              <a:defRPr/>
            </a:pPr>
            <a:r>
              <a:rPr lang="en-US" sz="1200">
                <a:effectLst>
                  <a:outerShdw blurRad="38100" dist="38100" dir="2700000" algn="tl">
                    <a:srgbClr val="000000"/>
                  </a:outerShdw>
                </a:effectLst>
              </a:rPr>
              <a:t>Heart Protection Study Collaborative Group. Lancet 2002;360:7</a:t>
            </a:r>
            <a:r>
              <a:rPr lang="en-US" sz="1200">
                <a:effectLst>
                  <a:outerShdw blurRad="38100" dist="38100" dir="2700000" algn="tl">
                    <a:srgbClr val="000000"/>
                  </a:outerShdw>
                </a:effectLst>
                <a:cs typeface="Arial" pitchFamily="34" charset="0"/>
              </a:rPr>
              <a:t>–</a:t>
            </a:r>
            <a:r>
              <a:rPr lang="en-US" sz="1200">
                <a:effectLst>
                  <a:outerShdw blurRad="38100" dist="38100" dir="2700000" algn="tl">
                    <a:srgbClr val="000000"/>
                  </a:outerShdw>
                </a:effectLst>
              </a:rPr>
              <a:t>22.</a:t>
            </a:r>
          </a:p>
        </p:txBody>
      </p:sp>
      <p:sp>
        <p:nvSpPr>
          <p:cNvPr id="659489" name="Text Box 33"/>
          <p:cNvSpPr txBox="1">
            <a:spLocks noChangeArrowheads="1"/>
          </p:cNvSpPr>
          <p:nvPr/>
        </p:nvSpPr>
        <p:spPr bwMode="auto">
          <a:xfrm>
            <a:off x="6515100" y="1447800"/>
            <a:ext cx="1168400" cy="366713"/>
          </a:xfrm>
          <a:prstGeom prst="rect">
            <a:avLst/>
          </a:prstGeom>
          <a:noFill/>
          <a:ln w="9525" algn="ctr">
            <a:noFill/>
            <a:miter lim="800000"/>
            <a:headEnd/>
            <a:tailEnd/>
          </a:ln>
          <a:effectLst/>
        </p:spPr>
        <p:txBody>
          <a:bodyPr wrap="none">
            <a:spAutoFit/>
          </a:bodyPr>
          <a:lstStyle/>
          <a:p>
            <a:pPr>
              <a:defRPr/>
            </a:pPr>
            <a:r>
              <a:rPr lang="en-US" sz="1800">
                <a:effectLst>
                  <a:outerShdw blurRad="38100" dist="38100" dir="2700000" algn="tl">
                    <a:srgbClr val="000000"/>
                  </a:outerShdw>
                </a:effectLst>
              </a:rPr>
              <a:t>P&lt;0.0001</a:t>
            </a:r>
          </a:p>
        </p:txBody>
      </p:sp>
    </p:spTree>
    <p:extLst>
      <p:ext uri="{BB962C8B-B14F-4D97-AF65-F5344CB8AC3E}">
        <p14:creationId xmlns:p14="http://schemas.microsoft.com/office/powerpoint/2010/main" xmlns="" val="157817488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a:xfrm>
            <a:off x="492125" y="368300"/>
            <a:ext cx="9496425" cy="660400"/>
          </a:xfrm>
          <a:effectLst>
            <a:outerShdw dist="35921" dir="2700000" algn="ctr" rotWithShape="0">
              <a:schemeClr val="bg2"/>
            </a:outerShdw>
          </a:effectLst>
        </p:spPr>
        <p:txBody>
          <a:bodyPr lIns="0" tIns="0" rIns="0" bIns="0" anchor="t"/>
          <a:lstStyle/>
          <a:p>
            <a:pPr eaLnBrk="1" hangingPunct="1">
              <a:defRPr/>
            </a:pPr>
            <a:r>
              <a:rPr lang="en-US" sz="3900" smtClean="0"/>
              <a:t>HPS:  Major Vascular Events by Year</a:t>
            </a:r>
          </a:p>
        </p:txBody>
      </p:sp>
      <p:sp>
        <p:nvSpPr>
          <p:cNvPr id="656416" name="Text Box 32"/>
          <p:cNvSpPr txBox="1">
            <a:spLocks noChangeArrowheads="1"/>
          </p:cNvSpPr>
          <p:nvPr/>
        </p:nvSpPr>
        <p:spPr bwMode="auto">
          <a:xfrm>
            <a:off x="266700" y="6553200"/>
            <a:ext cx="4745038" cy="27463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l">
              <a:defRPr/>
            </a:pPr>
            <a:r>
              <a:rPr lang="en-US" sz="1200">
                <a:effectLst>
                  <a:outerShdw blurRad="38100" dist="38100" dir="2700000" algn="tl">
                    <a:srgbClr val="000000"/>
                  </a:outerShdw>
                </a:effectLst>
              </a:rPr>
              <a:t>Heart Protection Study Collaborative Group. Lancet 2002;360:7</a:t>
            </a:r>
            <a:r>
              <a:rPr lang="en-US" sz="1200">
                <a:effectLst>
                  <a:outerShdw blurRad="38100" dist="38100" dir="2700000" algn="tl">
                    <a:srgbClr val="000000"/>
                  </a:outerShdw>
                </a:effectLst>
                <a:cs typeface="Arial" pitchFamily="34" charset="0"/>
              </a:rPr>
              <a:t>–</a:t>
            </a:r>
            <a:r>
              <a:rPr lang="en-US" sz="1200">
                <a:effectLst>
                  <a:outerShdw blurRad="38100" dist="38100" dir="2700000" algn="tl">
                    <a:srgbClr val="000000"/>
                  </a:outerShdw>
                </a:effectLst>
              </a:rPr>
              <a:t>22.</a:t>
            </a:r>
          </a:p>
        </p:txBody>
      </p:sp>
      <p:graphicFrame>
        <p:nvGraphicFramePr>
          <p:cNvPr id="4098" name="Object 3">
            <a:hlinkClick r:id="" action="ppaction://ole?verb=0"/>
          </p:cNvPr>
          <p:cNvGraphicFramePr>
            <a:graphicFrameLocks/>
          </p:cNvGraphicFramePr>
          <p:nvPr/>
        </p:nvGraphicFramePr>
        <p:xfrm>
          <a:off x="219075" y="1135063"/>
          <a:ext cx="8793163" cy="3975100"/>
        </p:xfrm>
        <a:graphic>
          <a:graphicData uri="http://schemas.openxmlformats.org/presentationml/2006/ole">
            <p:oleObj spid="_x0000_s226320" name="Chart" r:id="rId4" imgW="11239421" imgH="4819770" progId="MSGraph.Chart.8">
              <p:embed followColorScheme="full"/>
            </p:oleObj>
          </a:graphicData>
        </a:graphic>
      </p:graphicFrame>
      <p:sp>
        <p:nvSpPr>
          <p:cNvPr id="656388" name="Text Box 4"/>
          <p:cNvSpPr txBox="1">
            <a:spLocks noChangeArrowheads="1"/>
          </p:cNvSpPr>
          <p:nvPr/>
        </p:nvSpPr>
        <p:spPr bwMode="auto">
          <a:xfrm>
            <a:off x="1304925" y="5008563"/>
            <a:ext cx="785813" cy="44450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100" i="0">
                <a:solidFill>
                  <a:srgbClr val="FFFFFF"/>
                </a:solidFill>
                <a:latin typeface="Verdana" pitchFamily="34" charset="0"/>
              </a:rPr>
              <a:t>0</a:t>
            </a:r>
          </a:p>
        </p:txBody>
      </p:sp>
      <p:sp>
        <p:nvSpPr>
          <p:cNvPr id="656389" name="Text Box 5"/>
          <p:cNvSpPr txBox="1">
            <a:spLocks noChangeArrowheads="1"/>
          </p:cNvSpPr>
          <p:nvPr/>
        </p:nvSpPr>
        <p:spPr bwMode="auto">
          <a:xfrm>
            <a:off x="2503488" y="5008563"/>
            <a:ext cx="649287" cy="44450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100" i="0">
                <a:solidFill>
                  <a:srgbClr val="FFFFFF"/>
                </a:solidFill>
                <a:latin typeface="Verdana" pitchFamily="34" charset="0"/>
              </a:rPr>
              <a:t>1</a:t>
            </a:r>
          </a:p>
        </p:txBody>
      </p:sp>
      <p:sp>
        <p:nvSpPr>
          <p:cNvPr id="656390" name="Text Box 6"/>
          <p:cNvSpPr txBox="1">
            <a:spLocks noChangeArrowheads="1"/>
          </p:cNvSpPr>
          <p:nvPr/>
        </p:nvSpPr>
        <p:spPr bwMode="auto">
          <a:xfrm>
            <a:off x="3654425" y="5008563"/>
            <a:ext cx="614363" cy="44450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100" i="0">
                <a:solidFill>
                  <a:srgbClr val="FFFFFF"/>
                </a:solidFill>
                <a:latin typeface="Verdana" pitchFamily="34" charset="0"/>
              </a:rPr>
              <a:t>2</a:t>
            </a:r>
          </a:p>
        </p:txBody>
      </p:sp>
      <p:sp>
        <p:nvSpPr>
          <p:cNvPr id="656391" name="Text Box 7"/>
          <p:cNvSpPr txBox="1">
            <a:spLocks noChangeArrowheads="1"/>
          </p:cNvSpPr>
          <p:nvPr/>
        </p:nvSpPr>
        <p:spPr bwMode="auto">
          <a:xfrm>
            <a:off x="5973763" y="5008563"/>
            <a:ext cx="547687" cy="44450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100" i="0">
                <a:solidFill>
                  <a:srgbClr val="FFFFFF"/>
                </a:solidFill>
                <a:latin typeface="Verdana" pitchFamily="34" charset="0"/>
              </a:rPr>
              <a:t>4</a:t>
            </a:r>
          </a:p>
        </p:txBody>
      </p:sp>
      <p:sp>
        <p:nvSpPr>
          <p:cNvPr id="656392" name="Text Box 8"/>
          <p:cNvSpPr txBox="1">
            <a:spLocks noChangeArrowheads="1"/>
          </p:cNvSpPr>
          <p:nvPr/>
        </p:nvSpPr>
        <p:spPr bwMode="auto">
          <a:xfrm>
            <a:off x="7123113" y="5008563"/>
            <a:ext cx="547687" cy="44450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100" i="0">
                <a:solidFill>
                  <a:srgbClr val="FFFFFF"/>
                </a:solidFill>
                <a:latin typeface="Verdana" pitchFamily="34" charset="0"/>
              </a:rPr>
              <a:t>5</a:t>
            </a:r>
          </a:p>
        </p:txBody>
      </p:sp>
      <p:sp>
        <p:nvSpPr>
          <p:cNvPr id="656393" name="Text Box 9"/>
          <p:cNvSpPr txBox="1">
            <a:spLocks noChangeArrowheads="1"/>
          </p:cNvSpPr>
          <p:nvPr/>
        </p:nvSpPr>
        <p:spPr bwMode="auto">
          <a:xfrm>
            <a:off x="3446463" y="5368925"/>
            <a:ext cx="3605212" cy="493713"/>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400" i="0">
                <a:solidFill>
                  <a:srgbClr val="FFFFFF"/>
                </a:solidFill>
                <a:latin typeface="Verdana" pitchFamily="34" charset="0"/>
              </a:rPr>
              <a:t>Years of Follow-up</a:t>
            </a:r>
          </a:p>
        </p:txBody>
      </p:sp>
      <p:sp>
        <p:nvSpPr>
          <p:cNvPr id="656394" name="Text Box 10"/>
          <p:cNvSpPr txBox="1">
            <a:spLocks noChangeArrowheads="1"/>
          </p:cNvSpPr>
          <p:nvPr/>
        </p:nvSpPr>
        <p:spPr bwMode="auto">
          <a:xfrm>
            <a:off x="8242300" y="5008563"/>
            <a:ext cx="614363" cy="44450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100" i="0">
                <a:solidFill>
                  <a:srgbClr val="FFFFFF"/>
                </a:solidFill>
                <a:latin typeface="Verdana" pitchFamily="34" charset="0"/>
              </a:rPr>
              <a:t>6</a:t>
            </a:r>
          </a:p>
        </p:txBody>
      </p:sp>
      <p:grpSp>
        <p:nvGrpSpPr>
          <p:cNvPr id="4108" name="Group 11"/>
          <p:cNvGrpSpPr>
            <a:grpSpLocks/>
          </p:cNvGrpSpPr>
          <p:nvPr/>
        </p:nvGrpSpPr>
        <p:grpSpPr bwMode="auto">
          <a:xfrm>
            <a:off x="1662113" y="4856163"/>
            <a:ext cx="6878637" cy="180975"/>
            <a:chOff x="1087" y="3211"/>
            <a:chExt cx="4521" cy="113"/>
          </a:xfrm>
        </p:grpSpPr>
        <p:sp>
          <p:nvSpPr>
            <p:cNvPr id="656396" name="Line 12"/>
            <p:cNvSpPr>
              <a:spLocks noChangeShapeType="1"/>
            </p:cNvSpPr>
            <p:nvPr/>
          </p:nvSpPr>
          <p:spPr bwMode="auto">
            <a:xfrm>
              <a:off x="1087" y="3211"/>
              <a:ext cx="0" cy="113"/>
            </a:xfrm>
            <a:prstGeom prst="line">
              <a:avLst/>
            </a:prstGeom>
            <a:noFill/>
            <a:ln w="19050">
              <a:solidFill>
                <a:srgbClr val="99CC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56397" name="Line 13"/>
            <p:cNvSpPr>
              <a:spLocks noChangeShapeType="1"/>
            </p:cNvSpPr>
            <p:nvPr/>
          </p:nvSpPr>
          <p:spPr bwMode="auto">
            <a:xfrm>
              <a:off x="2594" y="3211"/>
              <a:ext cx="0" cy="113"/>
            </a:xfrm>
            <a:prstGeom prst="line">
              <a:avLst/>
            </a:prstGeom>
            <a:noFill/>
            <a:ln w="19050">
              <a:solidFill>
                <a:srgbClr val="99CC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56398" name="Line 14"/>
            <p:cNvSpPr>
              <a:spLocks noChangeShapeType="1"/>
            </p:cNvSpPr>
            <p:nvPr/>
          </p:nvSpPr>
          <p:spPr bwMode="auto">
            <a:xfrm>
              <a:off x="3347" y="3211"/>
              <a:ext cx="0" cy="113"/>
            </a:xfrm>
            <a:prstGeom prst="line">
              <a:avLst/>
            </a:prstGeom>
            <a:noFill/>
            <a:ln w="19050">
              <a:solidFill>
                <a:srgbClr val="99CC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56399" name="Line 15"/>
            <p:cNvSpPr>
              <a:spLocks noChangeShapeType="1"/>
            </p:cNvSpPr>
            <p:nvPr/>
          </p:nvSpPr>
          <p:spPr bwMode="auto">
            <a:xfrm>
              <a:off x="4854" y="3211"/>
              <a:ext cx="0" cy="113"/>
            </a:xfrm>
            <a:prstGeom prst="line">
              <a:avLst/>
            </a:prstGeom>
            <a:noFill/>
            <a:ln w="19050">
              <a:solidFill>
                <a:srgbClr val="99CC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56400" name="Line 16"/>
            <p:cNvSpPr>
              <a:spLocks noChangeShapeType="1"/>
            </p:cNvSpPr>
            <p:nvPr/>
          </p:nvSpPr>
          <p:spPr bwMode="auto">
            <a:xfrm>
              <a:off x="1840" y="3211"/>
              <a:ext cx="0" cy="113"/>
            </a:xfrm>
            <a:prstGeom prst="line">
              <a:avLst/>
            </a:prstGeom>
            <a:noFill/>
            <a:ln w="19050">
              <a:solidFill>
                <a:srgbClr val="99CC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56401" name="Line 17"/>
            <p:cNvSpPr>
              <a:spLocks noChangeShapeType="1"/>
            </p:cNvSpPr>
            <p:nvPr/>
          </p:nvSpPr>
          <p:spPr bwMode="auto">
            <a:xfrm>
              <a:off x="5608" y="3211"/>
              <a:ext cx="0" cy="113"/>
            </a:xfrm>
            <a:prstGeom prst="line">
              <a:avLst/>
            </a:prstGeom>
            <a:noFill/>
            <a:ln w="19050">
              <a:solidFill>
                <a:srgbClr val="99CC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56402" name="Line 18"/>
            <p:cNvSpPr>
              <a:spLocks noChangeShapeType="1"/>
            </p:cNvSpPr>
            <p:nvPr/>
          </p:nvSpPr>
          <p:spPr bwMode="auto">
            <a:xfrm>
              <a:off x="4101" y="3211"/>
              <a:ext cx="0" cy="113"/>
            </a:xfrm>
            <a:prstGeom prst="line">
              <a:avLst/>
            </a:prstGeom>
            <a:noFill/>
            <a:ln w="19050">
              <a:solidFill>
                <a:srgbClr val="99CCFF"/>
              </a:solidFill>
              <a:round/>
              <a:headEnd/>
              <a:tailEnd/>
            </a:ln>
            <a:effectLst>
              <a:outerShdw dist="35921" dir="2700000"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grpSp>
      <p:sp>
        <p:nvSpPr>
          <p:cNvPr id="656403" name="Text Box 19"/>
          <p:cNvSpPr txBox="1">
            <a:spLocks noChangeArrowheads="1"/>
          </p:cNvSpPr>
          <p:nvPr/>
        </p:nvSpPr>
        <p:spPr bwMode="auto">
          <a:xfrm>
            <a:off x="4806950" y="5008563"/>
            <a:ext cx="581025" cy="44450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100" i="0">
                <a:solidFill>
                  <a:srgbClr val="FFFFFF"/>
                </a:solidFill>
                <a:latin typeface="Verdana" pitchFamily="34" charset="0"/>
              </a:rPr>
              <a:t>3</a:t>
            </a:r>
          </a:p>
        </p:txBody>
      </p:sp>
      <p:sp>
        <p:nvSpPr>
          <p:cNvPr id="656404" name="Text Box 20"/>
          <p:cNvSpPr txBox="1">
            <a:spLocks noChangeArrowheads="1"/>
          </p:cNvSpPr>
          <p:nvPr/>
        </p:nvSpPr>
        <p:spPr bwMode="auto">
          <a:xfrm>
            <a:off x="4610100" y="1966913"/>
            <a:ext cx="1670050" cy="511175"/>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500" i="0">
                <a:solidFill>
                  <a:srgbClr val="FFFFFF"/>
                </a:solidFill>
                <a:latin typeface="Verdana" pitchFamily="34" charset="0"/>
              </a:rPr>
              <a:t>Placebo</a:t>
            </a:r>
          </a:p>
        </p:txBody>
      </p:sp>
      <p:sp>
        <p:nvSpPr>
          <p:cNvPr id="656405" name="Text Box 21"/>
          <p:cNvSpPr txBox="1">
            <a:spLocks noChangeArrowheads="1"/>
          </p:cNvSpPr>
          <p:nvPr/>
        </p:nvSpPr>
        <p:spPr bwMode="auto">
          <a:xfrm>
            <a:off x="6629400" y="2943225"/>
            <a:ext cx="2151063" cy="511175"/>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500" i="0">
                <a:solidFill>
                  <a:srgbClr val="FFFFFF"/>
                </a:solidFill>
                <a:latin typeface="Verdana" pitchFamily="34" charset="0"/>
              </a:rPr>
              <a:t>Simvastatin</a:t>
            </a:r>
          </a:p>
        </p:txBody>
      </p:sp>
      <p:sp>
        <p:nvSpPr>
          <p:cNvPr id="656406" name="Text Box 22"/>
          <p:cNvSpPr txBox="1">
            <a:spLocks noChangeArrowheads="1"/>
          </p:cNvSpPr>
          <p:nvPr/>
        </p:nvSpPr>
        <p:spPr bwMode="auto">
          <a:xfrm rot="16200000">
            <a:off x="-1624806" y="2937669"/>
            <a:ext cx="4676775" cy="477837"/>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300" i="0">
                <a:solidFill>
                  <a:srgbClr val="FFFFFF"/>
                </a:solidFill>
                <a:latin typeface="Verdana" pitchFamily="34" charset="0"/>
              </a:rPr>
              <a:t>People Suffering Events (%)</a:t>
            </a:r>
          </a:p>
        </p:txBody>
      </p:sp>
      <p:sp>
        <p:nvSpPr>
          <p:cNvPr id="656407" name="Text Box 23"/>
          <p:cNvSpPr txBox="1">
            <a:spLocks noChangeArrowheads="1"/>
          </p:cNvSpPr>
          <p:nvPr/>
        </p:nvSpPr>
        <p:spPr bwMode="auto">
          <a:xfrm>
            <a:off x="2435225" y="5857875"/>
            <a:ext cx="854075" cy="427038"/>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000" i="0">
                <a:solidFill>
                  <a:schemeClr val="tx2"/>
                </a:solidFill>
                <a:latin typeface="Verdana" pitchFamily="34" charset="0"/>
              </a:rPr>
              <a:t>5 (3)</a:t>
            </a:r>
          </a:p>
        </p:txBody>
      </p:sp>
      <p:sp>
        <p:nvSpPr>
          <p:cNvPr id="656408" name="Text Box 24"/>
          <p:cNvSpPr txBox="1">
            <a:spLocks noChangeArrowheads="1"/>
          </p:cNvSpPr>
          <p:nvPr/>
        </p:nvSpPr>
        <p:spPr bwMode="auto">
          <a:xfrm>
            <a:off x="3413125" y="5857875"/>
            <a:ext cx="992188" cy="427038"/>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000" i="0">
                <a:solidFill>
                  <a:schemeClr val="tx2"/>
                </a:solidFill>
                <a:latin typeface="Verdana" pitchFamily="34" charset="0"/>
              </a:rPr>
              <a:t>20 (4)</a:t>
            </a:r>
          </a:p>
        </p:txBody>
      </p:sp>
      <p:sp>
        <p:nvSpPr>
          <p:cNvPr id="656409" name="Text Box 25"/>
          <p:cNvSpPr txBox="1">
            <a:spLocks noChangeArrowheads="1"/>
          </p:cNvSpPr>
          <p:nvPr/>
        </p:nvSpPr>
        <p:spPr bwMode="auto">
          <a:xfrm>
            <a:off x="5751513" y="5857875"/>
            <a:ext cx="992187" cy="427038"/>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000" i="0">
                <a:solidFill>
                  <a:schemeClr val="tx2"/>
                </a:solidFill>
                <a:latin typeface="Verdana" pitchFamily="34" charset="0"/>
              </a:rPr>
              <a:t>46 (5)</a:t>
            </a:r>
          </a:p>
        </p:txBody>
      </p:sp>
      <p:sp>
        <p:nvSpPr>
          <p:cNvPr id="656410" name="Text Box 26"/>
          <p:cNvSpPr txBox="1">
            <a:spLocks noChangeArrowheads="1"/>
          </p:cNvSpPr>
          <p:nvPr/>
        </p:nvSpPr>
        <p:spPr bwMode="auto">
          <a:xfrm>
            <a:off x="6916738" y="5857875"/>
            <a:ext cx="1198562" cy="427038"/>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000" i="0">
                <a:solidFill>
                  <a:schemeClr val="tx2"/>
                </a:solidFill>
                <a:latin typeface="Verdana" pitchFamily="34" charset="0"/>
              </a:rPr>
              <a:t>54 (7)</a:t>
            </a:r>
          </a:p>
        </p:txBody>
      </p:sp>
      <p:sp>
        <p:nvSpPr>
          <p:cNvPr id="656411" name="Text Box 27"/>
          <p:cNvSpPr txBox="1">
            <a:spLocks noChangeArrowheads="1"/>
          </p:cNvSpPr>
          <p:nvPr/>
        </p:nvSpPr>
        <p:spPr bwMode="auto">
          <a:xfrm>
            <a:off x="7916863" y="5857875"/>
            <a:ext cx="1265237" cy="427038"/>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000" i="0">
                <a:solidFill>
                  <a:schemeClr val="tx2"/>
                </a:solidFill>
                <a:latin typeface="Verdana" pitchFamily="34" charset="0"/>
              </a:rPr>
              <a:t>60 (18)</a:t>
            </a:r>
          </a:p>
        </p:txBody>
      </p:sp>
      <p:sp>
        <p:nvSpPr>
          <p:cNvPr id="656412" name="Text Box 28"/>
          <p:cNvSpPr txBox="1">
            <a:spLocks noChangeArrowheads="1"/>
          </p:cNvSpPr>
          <p:nvPr/>
        </p:nvSpPr>
        <p:spPr bwMode="auto">
          <a:xfrm>
            <a:off x="4602163" y="5857875"/>
            <a:ext cx="990600" cy="427038"/>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110000"/>
              </a:lnSpc>
              <a:defRPr/>
            </a:pPr>
            <a:r>
              <a:rPr lang="en-US" sz="2000" i="0">
                <a:solidFill>
                  <a:schemeClr val="tx2"/>
                </a:solidFill>
                <a:latin typeface="Verdana" pitchFamily="34" charset="0"/>
              </a:rPr>
              <a:t>35 (5)</a:t>
            </a:r>
          </a:p>
        </p:txBody>
      </p:sp>
      <p:sp>
        <p:nvSpPr>
          <p:cNvPr id="656413" name="Text Box 29"/>
          <p:cNvSpPr txBox="1">
            <a:spLocks noChangeArrowheads="1"/>
          </p:cNvSpPr>
          <p:nvPr/>
        </p:nvSpPr>
        <p:spPr bwMode="auto">
          <a:xfrm>
            <a:off x="320675" y="5875338"/>
            <a:ext cx="3482975" cy="393700"/>
          </a:xfrm>
          <a:prstGeom prst="rect">
            <a:avLst/>
          </a:prstGeom>
          <a:noFill/>
          <a:ln w="9525">
            <a:noFill/>
            <a:miter lim="800000"/>
            <a:headEnd/>
            <a:tailEnd/>
          </a:ln>
          <a:effectLst>
            <a:outerShdw dist="35921" dir="2700000" algn="ctr" rotWithShape="0">
              <a:schemeClr val="bg2"/>
            </a:outerShdw>
          </a:effectLst>
        </p:spPr>
        <p:txBody>
          <a:bodyPr>
            <a:spAutoFit/>
          </a:bodyPr>
          <a:lstStyle/>
          <a:p>
            <a:pPr algn="l" eaLnBrk="0" hangingPunct="0">
              <a:lnSpc>
                <a:spcPct val="110000"/>
              </a:lnSpc>
              <a:defRPr/>
            </a:pPr>
            <a:r>
              <a:rPr lang="en-US" sz="1800" i="0">
                <a:solidFill>
                  <a:schemeClr val="tx2"/>
                </a:solidFill>
                <a:latin typeface="Verdana" pitchFamily="34" charset="0"/>
              </a:rPr>
              <a:t>Benefit/1000 (SE):</a:t>
            </a:r>
          </a:p>
        </p:txBody>
      </p:sp>
      <p:sp>
        <p:nvSpPr>
          <p:cNvPr id="656414" name="Freeform 30"/>
          <p:cNvSpPr>
            <a:spLocks/>
          </p:cNvSpPr>
          <p:nvPr/>
        </p:nvSpPr>
        <p:spPr bwMode="auto">
          <a:xfrm>
            <a:off x="1663700" y="1514475"/>
            <a:ext cx="6900863" cy="3279775"/>
          </a:xfrm>
          <a:custGeom>
            <a:avLst/>
            <a:gdLst/>
            <a:ahLst/>
            <a:cxnLst>
              <a:cxn ang="0">
                <a:pos x="0" y="1811"/>
              </a:cxn>
              <a:cxn ang="0">
                <a:pos x="229" y="1728"/>
              </a:cxn>
              <a:cxn ang="0">
                <a:pos x="412" y="1637"/>
              </a:cxn>
              <a:cxn ang="0">
                <a:pos x="695" y="1500"/>
              </a:cxn>
              <a:cxn ang="0">
                <a:pos x="960" y="1363"/>
              </a:cxn>
              <a:cxn ang="0">
                <a:pos x="1171" y="1271"/>
              </a:cxn>
              <a:cxn ang="0">
                <a:pos x="1372" y="1180"/>
              </a:cxn>
              <a:cxn ang="0">
                <a:pos x="1564" y="1107"/>
              </a:cxn>
              <a:cxn ang="0">
                <a:pos x="1811" y="979"/>
              </a:cxn>
              <a:cxn ang="0">
                <a:pos x="1948" y="933"/>
              </a:cxn>
              <a:cxn ang="0">
                <a:pos x="2085" y="860"/>
              </a:cxn>
              <a:cxn ang="0">
                <a:pos x="2304" y="777"/>
              </a:cxn>
              <a:cxn ang="0">
                <a:pos x="2487" y="695"/>
              </a:cxn>
              <a:cxn ang="0">
                <a:pos x="2643" y="631"/>
              </a:cxn>
              <a:cxn ang="0">
                <a:pos x="2798" y="576"/>
              </a:cxn>
              <a:cxn ang="0">
                <a:pos x="2890" y="531"/>
              </a:cxn>
              <a:cxn ang="0">
                <a:pos x="3136" y="430"/>
              </a:cxn>
              <a:cxn ang="0">
                <a:pos x="3210" y="421"/>
              </a:cxn>
              <a:cxn ang="0">
                <a:pos x="3310" y="348"/>
              </a:cxn>
              <a:cxn ang="0">
                <a:pos x="3402" y="329"/>
              </a:cxn>
              <a:cxn ang="0">
                <a:pos x="3493" y="293"/>
              </a:cxn>
              <a:cxn ang="0">
                <a:pos x="3621" y="220"/>
              </a:cxn>
              <a:cxn ang="0">
                <a:pos x="3740" y="183"/>
              </a:cxn>
              <a:cxn ang="0">
                <a:pos x="3822" y="156"/>
              </a:cxn>
              <a:cxn ang="0">
                <a:pos x="4106" y="37"/>
              </a:cxn>
              <a:cxn ang="0">
                <a:pos x="4170" y="28"/>
              </a:cxn>
              <a:cxn ang="0">
                <a:pos x="4243" y="0"/>
              </a:cxn>
            </a:cxnLst>
            <a:rect l="0" t="0" r="r" b="b"/>
            <a:pathLst>
              <a:path w="4243" h="1811">
                <a:moveTo>
                  <a:pt x="0" y="1811"/>
                </a:moveTo>
                <a:lnTo>
                  <a:pt x="229" y="1728"/>
                </a:lnTo>
                <a:lnTo>
                  <a:pt x="412" y="1637"/>
                </a:lnTo>
                <a:lnTo>
                  <a:pt x="695" y="1500"/>
                </a:lnTo>
                <a:lnTo>
                  <a:pt x="960" y="1363"/>
                </a:lnTo>
                <a:lnTo>
                  <a:pt x="1171" y="1271"/>
                </a:lnTo>
                <a:lnTo>
                  <a:pt x="1372" y="1180"/>
                </a:lnTo>
                <a:lnTo>
                  <a:pt x="1564" y="1107"/>
                </a:lnTo>
                <a:lnTo>
                  <a:pt x="1811" y="979"/>
                </a:lnTo>
                <a:lnTo>
                  <a:pt x="1948" y="933"/>
                </a:lnTo>
                <a:lnTo>
                  <a:pt x="2085" y="860"/>
                </a:lnTo>
                <a:lnTo>
                  <a:pt x="2304" y="777"/>
                </a:lnTo>
                <a:lnTo>
                  <a:pt x="2487" y="695"/>
                </a:lnTo>
                <a:lnTo>
                  <a:pt x="2643" y="631"/>
                </a:lnTo>
                <a:lnTo>
                  <a:pt x="2798" y="576"/>
                </a:lnTo>
                <a:lnTo>
                  <a:pt x="2890" y="531"/>
                </a:lnTo>
                <a:lnTo>
                  <a:pt x="3136" y="430"/>
                </a:lnTo>
                <a:lnTo>
                  <a:pt x="3210" y="421"/>
                </a:lnTo>
                <a:lnTo>
                  <a:pt x="3310" y="348"/>
                </a:lnTo>
                <a:lnTo>
                  <a:pt x="3402" y="329"/>
                </a:lnTo>
                <a:lnTo>
                  <a:pt x="3493" y="293"/>
                </a:lnTo>
                <a:lnTo>
                  <a:pt x="3621" y="220"/>
                </a:lnTo>
                <a:lnTo>
                  <a:pt x="3740" y="183"/>
                </a:lnTo>
                <a:lnTo>
                  <a:pt x="3822" y="156"/>
                </a:lnTo>
                <a:lnTo>
                  <a:pt x="4106" y="37"/>
                </a:lnTo>
                <a:lnTo>
                  <a:pt x="4170" y="28"/>
                </a:lnTo>
                <a:lnTo>
                  <a:pt x="4243" y="0"/>
                </a:lnTo>
              </a:path>
            </a:pathLst>
          </a:custGeom>
          <a:noFill/>
          <a:ln w="57150" cap="flat" cmpd="sng">
            <a:solidFill>
              <a:srgbClr val="33CCCC"/>
            </a:solidFill>
            <a:prstDash val="solid"/>
            <a:round/>
            <a:headEnd type="none" w="med" len="med"/>
            <a:tailEnd type="none" w="med" len="med"/>
          </a:ln>
          <a:effectLst>
            <a:outerShdw dist="45791" dir="3378596"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56415" name="Freeform 31"/>
          <p:cNvSpPr>
            <a:spLocks/>
          </p:cNvSpPr>
          <p:nvPr/>
        </p:nvSpPr>
        <p:spPr bwMode="auto">
          <a:xfrm>
            <a:off x="1681163" y="2244725"/>
            <a:ext cx="6824662" cy="2565400"/>
          </a:xfrm>
          <a:custGeom>
            <a:avLst/>
            <a:gdLst/>
            <a:ahLst/>
            <a:cxnLst>
              <a:cxn ang="0">
                <a:pos x="0" y="1417"/>
              </a:cxn>
              <a:cxn ang="0">
                <a:pos x="283" y="1316"/>
              </a:cxn>
              <a:cxn ang="0">
                <a:pos x="758" y="1115"/>
              </a:cxn>
              <a:cxn ang="0">
                <a:pos x="1060" y="1005"/>
              </a:cxn>
              <a:cxn ang="0">
                <a:pos x="1417" y="896"/>
              </a:cxn>
              <a:cxn ang="0">
                <a:pos x="1691" y="804"/>
              </a:cxn>
              <a:cxn ang="0">
                <a:pos x="2121" y="658"/>
              </a:cxn>
              <a:cxn ang="0">
                <a:pos x="2322" y="585"/>
              </a:cxn>
              <a:cxn ang="0">
                <a:pos x="2614" y="502"/>
              </a:cxn>
              <a:cxn ang="0">
                <a:pos x="2834" y="448"/>
              </a:cxn>
              <a:cxn ang="0">
                <a:pos x="2934" y="411"/>
              </a:cxn>
              <a:cxn ang="0">
                <a:pos x="3154" y="329"/>
              </a:cxn>
              <a:cxn ang="0">
                <a:pos x="3291" y="274"/>
              </a:cxn>
              <a:cxn ang="0">
                <a:pos x="3401" y="228"/>
              </a:cxn>
              <a:cxn ang="0">
                <a:pos x="3510" y="210"/>
              </a:cxn>
              <a:cxn ang="0">
                <a:pos x="3657" y="164"/>
              </a:cxn>
              <a:cxn ang="0">
                <a:pos x="3821" y="118"/>
              </a:cxn>
              <a:cxn ang="0">
                <a:pos x="3876" y="82"/>
              </a:cxn>
              <a:cxn ang="0">
                <a:pos x="3949" y="45"/>
              </a:cxn>
              <a:cxn ang="0">
                <a:pos x="4059" y="27"/>
              </a:cxn>
              <a:cxn ang="0">
                <a:pos x="4196" y="0"/>
              </a:cxn>
            </a:cxnLst>
            <a:rect l="0" t="0" r="r" b="b"/>
            <a:pathLst>
              <a:path w="4196" h="1417">
                <a:moveTo>
                  <a:pt x="0" y="1417"/>
                </a:moveTo>
                <a:lnTo>
                  <a:pt x="283" y="1316"/>
                </a:lnTo>
                <a:lnTo>
                  <a:pt x="758" y="1115"/>
                </a:lnTo>
                <a:lnTo>
                  <a:pt x="1060" y="1005"/>
                </a:lnTo>
                <a:lnTo>
                  <a:pt x="1417" y="896"/>
                </a:lnTo>
                <a:lnTo>
                  <a:pt x="1691" y="804"/>
                </a:lnTo>
                <a:lnTo>
                  <a:pt x="2121" y="658"/>
                </a:lnTo>
                <a:lnTo>
                  <a:pt x="2322" y="585"/>
                </a:lnTo>
                <a:lnTo>
                  <a:pt x="2614" y="502"/>
                </a:lnTo>
                <a:lnTo>
                  <a:pt x="2834" y="448"/>
                </a:lnTo>
                <a:lnTo>
                  <a:pt x="2934" y="411"/>
                </a:lnTo>
                <a:lnTo>
                  <a:pt x="3154" y="329"/>
                </a:lnTo>
                <a:lnTo>
                  <a:pt x="3291" y="274"/>
                </a:lnTo>
                <a:lnTo>
                  <a:pt x="3401" y="228"/>
                </a:lnTo>
                <a:lnTo>
                  <a:pt x="3510" y="210"/>
                </a:lnTo>
                <a:lnTo>
                  <a:pt x="3657" y="164"/>
                </a:lnTo>
                <a:lnTo>
                  <a:pt x="3821" y="118"/>
                </a:lnTo>
                <a:lnTo>
                  <a:pt x="3876" y="82"/>
                </a:lnTo>
                <a:lnTo>
                  <a:pt x="3949" y="45"/>
                </a:lnTo>
                <a:lnTo>
                  <a:pt x="4059" y="27"/>
                </a:lnTo>
                <a:lnTo>
                  <a:pt x="4196" y="0"/>
                </a:lnTo>
              </a:path>
            </a:pathLst>
          </a:custGeom>
          <a:noFill/>
          <a:ln w="57150" cap="flat" cmpd="sng">
            <a:solidFill>
              <a:srgbClr val="FFFF00"/>
            </a:solidFill>
            <a:prstDash val="solid"/>
            <a:round/>
            <a:headEnd type="none" w="med" len="med"/>
            <a:tailEnd type="none" w="med" len="med"/>
          </a:ln>
          <a:effectLst>
            <a:outerShdw dist="45791" dir="3378596" algn="ctr" rotWithShape="0">
              <a:schemeClr val="bg2"/>
            </a:outerShdw>
          </a:effectLst>
        </p:spPr>
        <p:txBody>
          <a:bodyPr/>
          <a:lstStyle/>
          <a:p>
            <a:pPr>
              <a:defRPr/>
            </a:pPr>
            <a:endParaRPr lang="en-US">
              <a:effectLst>
                <a:outerShdw blurRad="38100" dist="38100" dir="2700000" algn="tl">
                  <a:srgbClr val="000000">
                    <a:alpha val="43137"/>
                  </a:srgbClr>
                </a:outerShdw>
              </a:effectLst>
            </a:endParaRPr>
          </a:p>
        </p:txBody>
      </p:sp>
      <p:sp>
        <p:nvSpPr>
          <p:cNvPr id="656418" name="AutoShape 34"/>
          <p:cNvSpPr>
            <a:spLocks noChangeArrowheads="1"/>
          </p:cNvSpPr>
          <p:nvPr/>
        </p:nvSpPr>
        <p:spPr bwMode="auto">
          <a:xfrm>
            <a:off x="8343900" y="1371600"/>
            <a:ext cx="1943100" cy="1981200"/>
          </a:xfrm>
          <a:prstGeom prst="downArrow">
            <a:avLst>
              <a:gd name="adj1" fmla="val 67398"/>
              <a:gd name="adj2" fmla="val 25570"/>
            </a:avLst>
          </a:prstGeom>
          <a:solidFill>
            <a:srgbClr val="FFFF00"/>
          </a:solidFill>
          <a:ln w="9525" algn="ctr">
            <a:solidFill>
              <a:schemeClr val="tx1"/>
            </a:solidFill>
            <a:miter lim="800000"/>
            <a:headEnd/>
            <a:tailEnd/>
          </a:ln>
          <a:effectLst>
            <a:outerShdw dist="35921" dir="2700000" algn="ctr" rotWithShape="0">
              <a:schemeClr val="bg2"/>
            </a:outerShdw>
          </a:effectLst>
        </p:spPr>
        <p:txBody>
          <a:bodyPr wrap="none" anchor="ctr"/>
          <a:lstStyle/>
          <a:p>
            <a:pPr>
              <a:defRPr/>
            </a:pPr>
            <a:r>
              <a:rPr lang="en-US" sz="1800" b="1" i="0">
                <a:solidFill>
                  <a:schemeClr val="bg2"/>
                </a:solidFill>
                <a:effectLst>
                  <a:outerShdw blurRad="38100" dist="38100" dir="2700000" algn="tl">
                    <a:srgbClr val="FFFFFF"/>
                  </a:outerShdw>
                </a:effectLst>
              </a:rPr>
              <a:t>RR 24%</a:t>
            </a:r>
          </a:p>
          <a:p>
            <a:pPr>
              <a:defRPr/>
            </a:pPr>
            <a:r>
              <a:rPr lang="en-US" sz="1800" b="1" i="0">
                <a:solidFill>
                  <a:schemeClr val="bg2"/>
                </a:solidFill>
                <a:effectLst>
                  <a:outerShdw blurRad="38100" dist="38100" dir="2700000" algn="tl">
                    <a:srgbClr val="FFFFFF"/>
                  </a:outerShdw>
                </a:effectLst>
              </a:rPr>
              <a:t>ARR 5.4%</a:t>
            </a:r>
          </a:p>
          <a:p>
            <a:pPr>
              <a:defRPr/>
            </a:pPr>
            <a:r>
              <a:rPr lang="en-US" sz="1800" b="1" i="0">
                <a:solidFill>
                  <a:schemeClr val="bg2"/>
                </a:solidFill>
                <a:effectLst>
                  <a:outerShdw blurRad="38100" dist="38100" dir="2700000" algn="tl">
                    <a:srgbClr val="FFFFFF"/>
                  </a:outerShdw>
                </a:effectLst>
              </a:rPr>
              <a:t>NNT 19</a:t>
            </a:r>
          </a:p>
          <a:p>
            <a:pPr>
              <a:defRPr/>
            </a:pPr>
            <a:r>
              <a:rPr lang="en-US" sz="1800" i="0">
                <a:solidFill>
                  <a:schemeClr val="bg2"/>
                </a:solidFill>
                <a:effectLst>
                  <a:outerShdw blurRad="38100" dist="38100" dir="2700000" algn="tl">
                    <a:srgbClr val="FFFFFF"/>
                  </a:outerShdw>
                </a:effectLst>
              </a:rPr>
              <a:t>P&lt;0.0001</a:t>
            </a:r>
          </a:p>
        </p:txBody>
      </p:sp>
    </p:spTree>
    <p:extLst>
      <p:ext uri="{BB962C8B-B14F-4D97-AF65-F5344CB8AC3E}">
        <p14:creationId xmlns:p14="http://schemas.microsoft.com/office/powerpoint/2010/main" xmlns="" val="24293803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6414"/>
                                        </p:tgtEl>
                                        <p:attrNameLst>
                                          <p:attrName>style.visibility</p:attrName>
                                        </p:attrNameLst>
                                      </p:cBhvr>
                                      <p:to>
                                        <p:strVal val="visible"/>
                                      </p:to>
                                    </p:set>
                                    <p:animEffect transition="in" filter="wipe(down)">
                                      <p:cBhvr>
                                        <p:cTn id="7" dur="1000"/>
                                        <p:tgtEl>
                                          <p:spTgt spid="65641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56404"/>
                                        </p:tgtEl>
                                        <p:attrNameLst>
                                          <p:attrName>style.visibility</p:attrName>
                                        </p:attrNameLst>
                                      </p:cBhvr>
                                      <p:to>
                                        <p:strVal val="visible"/>
                                      </p:to>
                                    </p:set>
                                    <p:animEffect transition="in" filter="fade">
                                      <p:cBhvr>
                                        <p:cTn id="11" dur="1000"/>
                                        <p:tgtEl>
                                          <p:spTgt spid="65640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56415"/>
                                        </p:tgtEl>
                                        <p:attrNameLst>
                                          <p:attrName>style.visibility</p:attrName>
                                        </p:attrNameLst>
                                      </p:cBhvr>
                                      <p:to>
                                        <p:strVal val="visible"/>
                                      </p:to>
                                    </p:set>
                                    <p:animEffect transition="in" filter="wipe(down)">
                                      <p:cBhvr>
                                        <p:cTn id="16" dur="1000"/>
                                        <p:tgtEl>
                                          <p:spTgt spid="656415"/>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56405"/>
                                        </p:tgtEl>
                                        <p:attrNameLst>
                                          <p:attrName>style.visibility</p:attrName>
                                        </p:attrNameLst>
                                      </p:cBhvr>
                                      <p:to>
                                        <p:strVal val="visible"/>
                                      </p:to>
                                    </p:set>
                                    <p:animEffect transition="in" filter="fade">
                                      <p:cBhvr>
                                        <p:cTn id="20" dur="1000"/>
                                        <p:tgtEl>
                                          <p:spTgt spid="656405"/>
                                        </p:tgtEl>
                                      </p:cBhvr>
                                    </p:animEffect>
                                  </p:childTnLst>
                                </p:cTn>
                              </p:par>
                            </p:childTnLst>
                          </p:cTn>
                        </p:par>
                        <p:par>
                          <p:cTn id="21" fill="hold" nodeType="afterGroup">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656418"/>
                                        </p:tgtEl>
                                        <p:attrNameLst>
                                          <p:attrName>style.visibility</p:attrName>
                                        </p:attrNameLst>
                                      </p:cBhvr>
                                      <p:to>
                                        <p:strVal val="visible"/>
                                      </p:to>
                                    </p:set>
                                    <p:animEffect transition="in" filter="wipe(up)">
                                      <p:cBhvr>
                                        <p:cTn id="24" dur="1000"/>
                                        <p:tgtEl>
                                          <p:spTgt spid="656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404" grpId="0"/>
      <p:bldP spid="656405" grpId="0"/>
      <p:bldP spid="656414" grpId="0" animBg="1"/>
      <p:bldP spid="656415" grpId="0" animBg="1"/>
      <p:bldP spid="65641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CASE STUDIES</a:t>
            </a:r>
            <a:endParaRPr lang="en-US" dirty="0"/>
          </a:p>
        </p:txBody>
      </p:sp>
      <p:sp>
        <p:nvSpPr>
          <p:cNvPr id="104451" name="Content Placeholder 2"/>
          <p:cNvSpPr>
            <a:spLocks noGrp="1"/>
          </p:cNvSpPr>
          <p:nvPr>
            <p:ph idx="1"/>
          </p:nvPr>
        </p:nvSpPr>
        <p:spPr/>
        <p:txBody>
          <a:bodyPr/>
          <a:lstStyle/>
          <a:p>
            <a:r>
              <a:rPr lang="en-US" dirty="0" smtClean="0"/>
              <a:t>Use them </a:t>
            </a:r>
          </a:p>
          <a:p>
            <a:endParaRPr lang="en-US" dirty="0" smtClean="0"/>
          </a:p>
          <a:p>
            <a:r>
              <a:rPr lang="en-US" dirty="0" smtClean="0"/>
              <a:t>Be as simple as possible</a:t>
            </a:r>
          </a:p>
          <a:p>
            <a:endParaRPr lang="en-US" dirty="0" smtClean="0"/>
          </a:p>
          <a:p>
            <a:r>
              <a:rPr lang="en-US" dirty="0" smtClean="0"/>
              <a:t>Make sure you emphasize a point</a:t>
            </a:r>
          </a:p>
        </p:txBody>
      </p:sp>
    </p:spTree>
    <p:extLst>
      <p:ext uri="{BB962C8B-B14F-4D97-AF65-F5344CB8AC3E}">
        <p14:creationId xmlns:p14="http://schemas.microsoft.com/office/powerpoint/2010/main" xmlns="" val="32462062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71525" y="609600"/>
            <a:ext cx="4114800" cy="1143000"/>
          </a:xfrm>
        </p:spPr>
        <p:txBody>
          <a:bodyPr/>
          <a:lstStyle/>
          <a:p>
            <a:pPr eaLnBrk="1" hangingPunct="1">
              <a:defRPr/>
            </a:pPr>
            <a:r>
              <a:rPr lang="en-US"/>
              <a:t>Case Study</a:t>
            </a:r>
          </a:p>
        </p:txBody>
      </p:sp>
      <p:pic>
        <p:nvPicPr>
          <p:cNvPr id="105475" name="Picture 3"/>
          <p:cNvPicPr>
            <a:picLocks noGrp="1" noChangeAspect="1" noChangeArrowheads="1"/>
          </p:cNvPicPr>
          <p:nvPr>
            <p:ph type="clipArt" sz="half" idx="1"/>
          </p:nvPr>
        </p:nvPicPr>
        <p:blipFill>
          <a:blip r:embed="rId2" cstate="print">
            <a:extLst>
              <a:ext uri="{28A0092B-C50C-407E-A947-70E740481C1C}">
                <a14:useLocalDpi xmlns:a14="http://schemas.microsoft.com/office/drawing/2010/main" xmlns="" val="0"/>
              </a:ext>
            </a:extLst>
          </a:blip>
          <a:srcRect/>
          <a:stretch>
            <a:fillRect/>
          </a:stretch>
        </p:blipFill>
        <p:spPr/>
      </p:pic>
      <p:sp>
        <p:nvSpPr>
          <p:cNvPr id="105476" name="Rectangle 4"/>
          <p:cNvSpPr>
            <a:spLocks noGrp="1" noChangeArrowheads="1"/>
          </p:cNvSpPr>
          <p:nvPr>
            <p:ph type="body" sz="half" idx="2"/>
          </p:nvPr>
        </p:nvSpPr>
        <p:spPr>
          <a:xfrm>
            <a:off x="5229225" y="228600"/>
            <a:ext cx="4286250" cy="6477000"/>
          </a:xfrm>
        </p:spPr>
        <p:txBody>
          <a:bodyPr/>
          <a:lstStyle/>
          <a:p>
            <a:pPr eaLnBrk="1" hangingPunct="1">
              <a:lnSpc>
                <a:spcPct val="90000"/>
              </a:lnSpc>
            </a:pPr>
            <a:r>
              <a:rPr lang="en-US" sz="1600" smtClean="0"/>
              <a:t>A 71 year-old male with metastatic melanoma on the left shoulder, discovered 12/94.</a:t>
            </a:r>
          </a:p>
          <a:p>
            <a:pPr eaLnBrk="1" hangingPunct="1">
              <a:lnSpc>
                <a:spcPct val="90000"/>
              </a:lnSpc>
            </a:pPr>
            <a:r>
              <a:rPr lang="en-US" sz="1600" smtClean="0"/>
              <a:t>Original Diagnosis</a:t>
            </a:r>
          </a:p>
          <a:p>
            <a:pPr eaLnBrk="1" hangingPunct="1">
              <a:lnSpc>
                <a:spcPct val="90000"/>
              </a:lnSpc>
            </a:pPr>
            <a:r>
              <a:rPr lang="en-US" sz="1600" smtClean="0"/>
              <a:t>A CT performed on 7/10/95 demonstrated a tumor of the distal femur and adjacent soft tissue with negative findings in the abdomen.  A bone scan from 7/13/95 showed on abnormal femur and four spine lesions.</a:t>
            </a:r>
          </a:p>
          <a:p>
            <a:pPr eaLnBrk="1" hangingPunct="1">
              <a:lnSpc>
                <a:spcPct val="90000"/>
              </a:lnSpc>
            </a:pPr>
            <a:r>
              <a:rPr lang="en-US" sz="1600" smtClean="0"/>
              <a:t>PET Findings</a:t>
            </a:r>
          </a:p>
          <a:p>
            <a:pPr eaLnBrk="1" hangingPunct="1">
              <a:lnSpc>
                <a:spcPct val="90000"/>
              </a:lnSpc>
            </a:pPr>
            <a:r>
              <a:rPr lang="en-US" sz="1600" smtClean="0"/>
              <a:t>History</a:t>
            </a:r>
          </a:p>
          <a:p>
            <a:pPr eaLnBrk="1" hangingPunct="1">
              <a:lnSpc>
                <a:spcPct val="90000"/>
              </a:lnSpc>
            </a:pPr>
            <a:r>
              <a:rPr lang="en-US" sz="1600" smtClean="0"/>
              <a:t>A whole-body FDG PET scan demonstrated numerous lesions throughout the body.</a:t>
            </a:r>
          </a:p>
          <a:p>
            <a:pPr eaLnBrk="1" hangingPunct="1">
              <a:lnSpc>
                <a:spcPct val="90000"/>
              </a:lnSpc>
            </a:pPr>
            <a:r>
              <a:rPr lang="en-US" sz="1600" smtClean="0"/>
              <a:t>Change in Treatment</a:t>
            </a:r>
          </a:p>
          <a:p>
            <a:pPr eaLnBrk="1" hangingPunct="1">
              <a:lnSpc>
                <a:spcPct val="90000"/>
              </a:lnSpc>
            </a:pPr>
            <a:r>
              <a:rPr lang="en-US" sz="1600" smtClean="0"/>
              <a:t>The patient was scheduled for an amputation based on CT and bone scan results.  After the PET scan found multiple lesions, surgery was cancelled, avoiding both the cost and the trauma of an operation that would not have been effective.</a:t>
            </a:r>
          </a:p>
          <a:p>
            <a:pPr eaLnBrk="1" hangingPunct="1">
              <a:lnSpc>
                <a:spcPct val="90000"/>
              </a:lnSpc>
            </a:pPr>
            <a:endParaRPr lang="en-US" sz="16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CASE PRESENTATION</a:t>
            </a:r>
          </a:p>
        </p:txBody>
      </p:sp>
      <p:sp>
        <p:nvSpPr>
          <p:cNvPr id="165891" name="Rectangle 3"/>
          <p:cNvSpPr>
            <a:spLocks noGrp="1" noChangeArrowheads="1"/>
          </p:cNvSpPr>
          <p:nvPr>
            <p:ph type="body" idx="1"/>
          </p:nvPr>
        </p:nvSpPr>
        <p:spPr/>
        <p:txBody>
          <a:bodyPr/>
          <a:lstStyle/>
          <a:p>
            <a:pPr eaLnBrk="1" hangingPunct="1">
              <a:lnSpc>
                <a:spcPct val="90000"/>
              </a:lnSpc>
            </a:pPr>
            <a:r>
              <a:rPr lang="en-US" sz="2800" dirty="0" smtClean="0"/>
              <a:t>23 year old woman presents with acute onset of dyspnea, orthopnea and chest discomfort</a:t>
            </a:r>
          </a:p>
          <a:p>
            <a:pPr lvl="1" eaLnBrk="1" hangingPunct="1">
              <a:lnSpc>
                <a:spcPct val="90000"/>
              </a:lnSpc>
            </a:pPr>
            <a:r>
              <a:rPr lang="en-US" sz="2400" dirty="0" smtClean="0"/>
              <a:t>G</a:t>
            </a:r>
            <a:r>
              <a:rPr lang="en-US" sz="2400" baseline="-25000" dirty="0" smtClean="0"/>
              <a:t>1</a:t>
            </a:r>
            <a:r>
              <a:rPr lang="en-US" sz="2400" dirty="0" smtClean="0"/>
              <a:t>P</a:t>
            </a:r>
            <a:r>
              <a:rPr lang="en-US" sz="2400" baseline="-25000" dirty="0" smtClean="0"/>
              <a:t>0</a:t>
            </a:r>
            <a:r>
              <a:rPr lang="en-US" sz="2400" dirty="0" smtClean="0"/>
              <a:t> at 11 weeks gestation</a:t>
            </a:r>
          </a:p>
          <a:p>
            <a:pPr eaLnBrk="1" hangingPunct="1">
              <a:lnSpc>
                <a:spcPct val="90000"/>
              </a:lnSpc>
            </a:pPr>
            <a:endParaRPr lang="en-US" sz="2800" dirty="0" smtClean="0"/>
          </a:p>
          <a:p>
            <a:pPr eaLnBrk="1" hangingPunct="1">
              <a:lnSpc>
                <a:spcPct val="90000"/>
              </a:lnSpc>
            </a:pPr>
            <a:r>
              <a:rPr lang="en-US" sz="2800" dirty="0" smtClean="0"/>
              <a:t>Congenital mitral regurgitation, mitral valve replaced at age 5 with 23 mm St. Jude’s prosthesis</a:t>
            </a:r>
          </a:p>
          <a:p>
            <a:pPr eaLnBrk="1" hangingPunct="1">
              <a:lnSpc>
                <a:spcPct val="90000"/>
              </a:lnSpc>
            </a:pPr>
            <a:endParaRPr lang="en-US" sz="2800" dirty="0" smtClean="0"/>
          </a:p>
          <a:p>
            <a:pPr eaLnBrk="1" hangingPunct="1">
              <a:lnSpc>
                <a:spcPct val="90000"/>
              </a:lnSpc>
            </a:pPr>
            <a:r>
              <a:rPr lang="en-US" sz="2800" dirty="0" smtClean="0"/>
              <a:t>Converted from </a:t>
            </a:r>
            <a:r>
              <a:rPr lang="en-US" sz="2800" dirty="0" err="1" smtClean="0"/>
              <a:t>coumadin</a:t>
            </a:r>
            <a:r>
              <a:rPr lang="en-US" sz="2800" dirty="0" smtClean="0"/>
              <a:t> 5 mg per day to SQ heparin, 1 mg/kg BID at 5 weeks gestation</a:t>
            </a:r>
          </a:p>
          <a:p>
            <a:pPr eaLnBrk="1" hangingPunct="1">
              <a:lnSpc>
                <a:spcPct val="90000"/>
              </a:lnSpc>
            </a:pPr>
            <a:endParaRPr lang="en-US" sz="2800" dirty="0"/>
          </a:p>
          <a:p>
            <a:pPr eaLnBrk="1" hangingPunct="1">
              <a:lnSpc>
                <a:spcPct val="90000"/>
              </a:lnSpc>
            </a:pPr>
            <a:r>
              <a:rPr lang="en-US" sz="2800" b="1" dirty="0" smtClean="0">
                <a:solidFill>
                  <a:srgbClr val="FFFF00"/>
                </a:solidFill>
              </a:rPr>
              <a:t>What are risks of warfarin versus SQ heparin?</a:t>
            </a:r>
          </a:p>
        </p:txBody>
      </p:sp>
    </p:spTree>
    <p:extLst>
      <p:ext uri="{BB962C8B-B14F-4D97-AF65-F5344CB8AC3E}">
        <p14:creationId xmlns:p14="http://schemas.microsoft.com/office/powerpoint/2010/main" xmlns="" val="2082015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89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89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589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8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6" name="Text Placeholder 5"/>
          <p:cNvSpPr>
            <a:spLocks noGrp="1"/>
          </p:cNvSpPr>
          <p:nvPr>
            <p:ph type="body" idx="1"/>
          </p:nvPr>
        </p:nvSpPr>
        <p:spPr/>
        <p:txBody>
          <a:bodyPr/>
          <a:lstStyle/>
          <a:p>
            <a:r>
              <a:rPr lang="en-US" sz="2800" dirty="0" smtClean="0">
                <a:solidFill>
                  <a:srgbClr val="FFFF00"/>
                </a:solidFill>
              </a:rPr>
              <a:t>Lecture Styles to Avoid</a:t>
            </a:r>
            <a:endParaRPr lang="en-US" sz="2800" dirty="0">
              <a:solidFill>
                <a:srgbClr val="FFFF00"/>
              </a:solidFill>
            </a:endParaRPr>
          </a:p>
        </p:txBody>
      </p:sp>
      <p:sp>
        <p:nvSpPr>
          <p:cNvPr id="7" name="Content Placeholder 6"/>
          <p:cNvSpPr>
            <a:spLocks noGrp="1"/>
          </p:cNvSpPr>
          <p:nvPr>
            <p:ph sz="half" idx="2"/>
          </p:nvPr>
        </p:nvSpPr>
        <p:spPr/>
        <p:txBody>
          <a:bodyPr/>
          <a:lstStyle/>
          <a:p>
            <a:r>
              <a:rPr lang="en-US" sz="2800" dirty="0" smtClean="0"/>
              <a:t>Monotone</a:t>
            </a:r>
          </a:p>
          <a:p>
            <a:r>
              <a:rPr lang="en-US" sz="2800" dirty="0" smtClean="0"/>
              <a:t>Soft talker/</a:t>
            </a:r>
            <a:r>
              <a:rPr lang="en-US" sz="2800" dirty="0" err="1" smtClean="0"/>
              <a:t>Mumbler</a:t>
            </a:r>
            <a:endParaRPr lang="en-US" sz="2800" dirty="0" smtClean="0"/>
          </a:p>
          <a:p>
            <a:r>
              <a:rPr lang="en-US" sz="2800" dirty="0" err="1" smtClean="0"/>
              <a:t>Enzo</a:t>
            </a:r>
            <a:r>
              <a:rPr lang="en-US" sz="2800" dirty="0" smtClean="0"/>
              <a:t> (Ferrari)</a:t>
            </a:r>
          </a:p>
          <a:p>
            <a:r>
              <a:rPr lang="en-US" sz="2800" dirty="0" smtClean="0"/>
              <a:t>Chatty Cathy or Ken</a:t>
            </a:r>
          </a:p>
          <a:p>
            <a:r>
              <a:rPr lang="en-US" sz="2800" dirty="0" smtClean="0"/>
              <a:t>Verbal tic </a:t>
            </a:r>
            <a:r>
              <a:rPr lang="en-US" i="1" dirty="0" smtClean="0"/>
              <a:t>(“Basically…”)</a:t>
            </a:r>
            <a:endParaRPr lang="en-US" sz="2800" i="1" dirty="0" smtClean="0"/>
          </a:p>
          <a:p>
            <a:endParaRPr lang="en-US" sz="2800" dirty="0"/>
          </a:p>
          <a:p>
            <a:r>
              <a:rPr lang="en-US" sz="2800" dirty="0" smtClean="0"/>
              <a:t>The Wanderer</a:t>
            </a:r>
          </a:p>
          <a:p>
            <a:r>
              <a:rPr lang="en-US" sz="2800" dirty="0" smtClean="0"/>
              <a:t>Screen talker</a:t>
            </a:r>
          </a:p>
          <a:p>
            <a:endParaRPr lang="en-US" dirty="0"/>
          </a:p>
        </p:txBody>
      </p:sp>
      <p:sp>
        <p:nvSpPr>
          <p:cNvPr id="8" name="Text Placeholder 7"/>
          <p:cNvSpPr>
            <a:spLocks noGrp="1"/>
          </p:cNvSpPr>
          <p:nvPr>
            <p:ph type="body" sz="quarter" idx="3"/>
          </p:nvPr>
        </p:nvSpPr>
        <p:spPr/>
        <p:txBody>
          <a:bodyPr/>
          <a:lstStyle/>
          <a:p>
            <a:r>
              <a:rPr lang="en-US" sz="2800" dirty="0" smtClean="0">
                <a:solidFill>
                  <a:srgbClr val="FFFF00"/>
                </a:solidFill>
              </a:rPr>
              <a:t>Fixes</a:t>
            </a:r>
            <a:endParaRPr lang="en-US" sz="2800" dirty="0">
              <a:solidFill>
                <a:srgbClr val="FFFF00"/>
              </a:solidFill>
            </a:endParaRPr>
          </a:p>
        </p:txBody>
      </p:sp>
      <p:sp>
        <p:nvSpPr>
          <p:cNvPr id="9" name="Content Placeholder 8"/>
          <p:cNvSpPr>
            <a:spLocks noGrp="1"/>
          </p:cNvSpPr>
          <p:nvPr>
            <p:ph sz="quarter" idx="4"/>
          </p:nvPr>
        </p:nvSpPr>
        <p:spPr/>
        <p:txBody>
          <a:bodyPr/>
          <a:lstStyle/>
          <a:p>
            <a:r>
              <a:rPr lang="en-US" sz="2800" dirty="0" smtClean="0"/>
              <a:t>Watch the news</a:t>
            </a:r>
          </a:p>
          <a:p>
            <a:r>
              <a:rPr lang="en-US" sz="2800" dirty="0" smtClean="0"/>
              <a:t>Pick one portion of every slide to emphasize</a:t>
            </a:r>
          </a:p>
          <a:p>
            <a:r>
              <a:rPr lang="en-US" sz="2800" dirty="0" smtClean="0"/>
              <a:t>This is not your living room</a:t>
            </a:r>
          </a:p>
          <a:p>
            <a:r>
              <a:rPr lang="en-US" sz="2800" dirty="0" smtClean="0"/>
              <a:t>Have friend “critique”</a:t>
            </a:r>
          </a:p>
          <a:p>
            <a:endParaRPr lang="en-US" sz="1200" dirty="0"/>
          </a:p>
          <a:p>
            <a:r>
              <a:rPr lang="en-US" sz="2800" dirty="0" smtClean="0"/>
              <a:t>Keep an eye on the </a:t>
            </a:r>
            <a:r>
              <a:rPr lang="en-US" sz="2800" dirty="0" err="1" smtClean="0"/>
              <a:t>mic</a:t>
            </a:r>
            <a:r>
              <a:rPr lang="en-US" sz="2800" dirty="0" smtClean="0"/>
              <a:t> and the back walls</a:t>
            </a:r>
            <a:endParaRPr lang="en-US" sz="2800" dirty="0"/>
          </a:p>
        </p:txBody>
      </p:sp>
    </p:spTree>
    <p:extLst>
      <p:ext uri="{BB962C8B-B14F-4D97-AF65-F5344CB8AC3E}">
        <p14:creationId xmlns:p14="http://schemas.microsoft.com/office/powerpoint/2010/main" xmlns="" val="5040388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pPr eaLnBrk="1" hangingPunct="1">
              <a:defRPr/>
            </a:pPr>
            <a:r>
              <a:rPr lang="en-US" smtClean="0"/>
              <a:t>Tips and Tricks</a:t>
            </a:r>
          </a:p>
        </p:txBody>
      </p:sp>
      <p:sp>
        <p:nvSpPr>
          <p:cNvPr id="620547" name="Rectangle 3"/>
          <p:cNvSpPr>
            <a:spLocks noGrp="1" noChangeArrowheads="1"/>
          </p:cNvSpPr>
          <p:nvPr>
            <p:ph type="body" idx="1"/>
          </p:nvPr>
        </p:nvSpPr>
        <p:spPr/>
        <p:txBody>
          <a:bodyPr/>
          <a:lstStyle/>
          <a:p>
            <a:pPr eaLnBrk="1" hangingPunct="1">
              <a:lnSpc>
                <a:spcPct val="120000"/>
              </a:lnSpc>
              <a:defRPr/>
            </a:pPr>
            <a:r>
              <a:rPr lang="en-US" smtClean="0"/>
              <a:t>The internet is chock full of slides</a:t>
            </a:r>
          </a:p>
          <a:p>
            <a:pPr eaLnBrk="1" hangingPunct="1">
              <a:lnSpc>
                <a:spcPct val="120000"/>
              </a:lnSpc>
              <a:defRPr/>
            </a:pPr>
            <a:r>
              <a:rPr lang="en-US" smtClean="0"/>
              <a:t>Find a background you like and stick with it</a:t>
            </a:r>
          </a:p>
          <a:p>
            <a:pPr eaLnBrk="1" hangingPunct="1">
              <a:lnSpc>
                <a:spcPct val="120000"/>
              </a:lnSpc>
              <a:defRPr/>
            </a:pPr>
            <a:r>
              <a:rPr lang="en-US" smtClean="0"/>
              <a:t>Keep a formatted set of charts, bar graphs</a:t>
            </a:r>
          </a:p>
          <a:p>
            <a:pPr lvl="1" eaLnBrk="1" hangingPunct="1">
              <a:lnSpc>
                <a:spcPct val="120000"/>
              </a:lnSpc>
              <a:defRPr/>
            </a:pPr>
            <a:r>
              <a:rPr lang="en-US" smtClean="0"/>
              <a:t>Replacing existing graphs/tables always looks better, if possible</a:t>
            </a:r>
          </a:p>
          <a:p>
            <a:pPr eaLnBrk="1" hangingPunct="1">
              <a:lnSpc>
                <a:spcPct val="120000"/>
              </a:lnSpc>
              <a:defRPr/>
            </a:pPr>
            <a:r>
              <a:rPr lang="en-US" smtClean="0"/>
              <a:t>Cut and paste is your friend</a:t>
            </a:r>
          </a:p>
        </p:txBody>
      </p:sp>
    </p:spTree>
    <p:extLst>
      <p:ext uri="{BB962C8B-B14F-4D97-AF65-F5344CB8AC3E}">
        <p14:creationId xmlns:p14="http://schemas.microsoft.com/office/powerpoint/2010/main" xmlns="" val="31389940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p:txBody>
          <a:bodyPr/>
          <a:lstStyle/>
          <a:p>
            <a:pPr eaLnBrk="1" hangingPunct="1">
              <a:defRPr/>
            </a:pPr>
            <a:r>
              <a:rPr lang="en-US" smtClean="0"/>
              <a:t>Tips and Tricks</a:t>
            </a:r>
          </a:p>
        </p:txBody>
      </p:sp>
      <p:sp>
        <p:nvSpPr>
          <p:cNvPr id="694275" name="Rectangle 3"/>
          <p:cNvSpPr>
            <a:spLocks noGrp="1" noChangeArrowheads="1"/>
          </p:cNvSpPr>
          <p:nvPr>
            <p:ph type="body" idx="1"/>
          </p:nvPr>
        </p:nvSpPr>
        <p:spPr/>
        <p:txBody>
          <a:bodyPr/>
          <a:lstStyle/>
          <a:p>
            <a:pPr eaLnBrk="1" hangingPunct="1">
              <a:defRPr/>
            </a:pPr>
            <a:r>
              <a:rPr lang="en-US" smtClean="0"/>
              <a:t>Avoid “lecturalgia”</a:t>
            </a:r>
          </a:p>
          <a:p>
            <a:pPr eaLnBrk="1" hangingPunct="1">
              <a:defRPr/>
            </a:pPr>
            <a:endParaRPr lang="en-US" smtClean="0"/>
          </a:p>
          <a:p>
            <a:pPr eaLnBrk="1" hangingPunct="1">
              <a:defRPr/>
            </a:pPr>
            <a:r>
              <a:rPr lang="en-US" smtClean="0"/>
              <a:t>Know your audience</a:t>
            </a:r>
          </a:p>
          <a:p>
            <a:pPr eaLnBrk="1" hangingPunct="1">
              <a:defRPr/>
            </a:pPr>
            <a:endParaRPr lang="en-US" smtClean="0"/>
          </a:p>
          <a:p>
            <a:pPr eaLnBrk="1" hangingPunct="1">
              <a:defRPr/>
            </a:pPr>
            <a:r>
              <a:rPr lang="en-US" smtClean="0"/>
              <a:t>Redundancy is good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pPr eaLnBrk="1" hangingPunct="1">
              <a:defRPr/>
            </a:pPr>
            <a:r>
              <a:rPr lang="en-US" smtClean="0"/>
              <a:t>Tips and Tricks</a:t>
            </a:r>
          </a:p>
        </p:txBody>
      </p:sp>
      <p:sp>
        <p:nvSpPr>
          <p:cNvPr id="695299" name="Rectangle 3"/>
          <p:cNvSpPr>
            <a:spLocks noGrp="1" noChangeArrowheads="1"/>
          </p:cNvSpPr>
          <p:nvPr>
            <p:ph type="body" idx="1"/>
          </p:nvPr>
        </p:nvSpPr>
        <p:spPr/>
        <p:txBody>
          <a:bodyPr/>
          <a:lstStyle/>
          <a:p>
            <a:pPr eaLnBrk="1" hangingPunct="1">
              <a:defRPr/>
            </a:pPr>
            <a:r>
              <a:rPr lang="en-US" smtClean="0"/>
              <a:t>Avoid “lecturalgia”</a:t>
            </a:r>
          </a:p>
          <a:p>
            <a:pPr eaLnBrk="1" hangingPunct="1">
              <a:defRPr/>
            </a:pPr>
            <a:endParaRPr lang="en-US" smtClean="0"/>
          </a:p>
          <a:p>
            <a:pPr eaLnBrk="1" hangingPunct="1">
              <a:defRPr/>
            </a:pPr>
            <a:r>
              <a:rPr lang="en-US" smtClean="0"/>
              <a:t>Know your audience</a:t>
            </a:r>
          </a:p>
          <a:p>
            <a:pPr eaLnBrk="1" hangingPunct="1">
              <a:defRPr/>
            </a:pPr>
            <a:endParaRPr lang="en-US" smtClean="0"/>
          </a:p>
          <a:p>
            <a:pPr eaLnBrk="1" hangingPunct="1">
              <a:defRPr/>
            </a:pPr>
            <a:r>
              <a:rPr lang="en-US" smtClean="0"/>
              <a:t>Redundancy is good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p:txBody>
          <a:bodyPr/>
          <a:lstStyle/>
          <a:p>
            <a:pPr eaLnBrk="1" hangingPunct="1">
              <a:defRPr/>
            </a:pPr>
            <a:r>
              <a:rPr lang="en-US" smtClean="0"/>
              <a:t>Tips and Tricks</a:t>
            </a:r>
          </a:p>
        </p:txBody>
      </p:sp>
      <p:sp>
        <p:nvSpPr>
          <p:cNvPr id="696323" name="Rectangle 3"/>
          <p:cNvSpPr>
            <a:spLocks noGrp="1" noChangeArrowheads="1"/>
          </p:cNvSpPr>
          <p:nvPr>
            <p:ph type="body" idx="1"/>
          </p:nvPr>
        </p:nvSpPr>
        <p:spPr/>
        <p:txBody>
          <a:bodyPr/>
          <a:lstStyle/>
          <a:p>
            <a:pPr eaLnBrk="1" hangingPunct="1">
              <a:defRPr/>
            </a:pPr>
            <a:r>
              <a:rPr lang="en-US" smtClean="0"/>
              <a:t>Avoid “lecturalgia”</a:t>
            </a:r>
          </a:p>
          <a:p>
            <a:pPr eaLnBrk="1" hangingPunct="1">
              <a:defRPr/>
            </a:pPr>
            <a:endParaRPr lang="en-US" smtClean="0"/>
          </a:p>
          <a:p>
            <a:pPr eaLnBrk="1" hangingPunct="1">
              <a:defRPr/>
            </a:pPr>
            <a:r>
              <a:rPr lang="en-US" smtClean="0"/>
              <a:t>Know your audience</a:t>
            </a:r>
          </a:p>
          <a:p>
            <a:pPr eaLnBrk="1" hangingPunct="1">
              <a:defRPr/>
            </a:pPr>
            <a:endParaRPr lang="en-US" smtClean="0"/>
          </a:p>
          <a:p>
            <a:pPr eaLnBrk="1" hangingPunct="1">
              <a:defRPr/>
            </a:pPr>
            <a:r>
              <a:rPr lang="en-US" smtClean="0"/>
              <a:t>Redundancy is good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p:txBody>
          <a:bodyPr/>
          <a:lstStyle/>
          <a:p>
            <a:pPr eaLnBrk="1" hangingPunct="1">
              <a:defRPr/>
            </a:pPr>
            <a:r>
              <a:rPr lang="en-US" dirty="0" smtClean="0"/>
              <a:t>Summary</a:t>
            </a:r>
          </a:p>
        </p:txBody>
      </p:sp>
      <p:sp>
        <p:nvSpPr>
          <p:cNvPr id="678915" name="Rectangle 3"/>
          <p:cNvSpPr>
            <a:spLocks noGrp="1" noChangeArrowheads="1"/>
          </p:cNvSpPr>
          <p:nvPr>
            <p:ph type="body" idx="1"/>
          </p:nvPr>
        </p:nvSpPr>
        <p:spPr/>
        <p:txBody>
          <a:bodyPr/>
          <a:lstStyle/>
          <a:p>
            <a:pPr eaLnBrk="1" hangingPunct="1">
              <a:defRPr/>
            </a:pPr>
            <a:r>
              <a:rPr lang="en-US" dirty="0" smtClean="0"/>
              <a:t>10% Rule – Highlight the 10%</a:t>
            </a:r>
          </a:p>
          <a:p>
            <a:pPr eaLnBrk="1" hangingPunct="1">
              <a:defRPr/>
            </a:pPr>
            <a:endParaRPr lang="en-US" dirty="0" smtClean="0"/>
          </a:p>
          <a:p>
            <a:pPr eaLnBrk="1" hangingPunct="1">
              <a:defRPr/>
            </a:pPr>
            <a:r>
              <a:rPr lang="en-US" dirty="0" smtClean="0"/>
              <a:t>Tell them you are going to tell them, tell them, and tell them you told them</a:t>
            </a:r>
          </a:p>
          <a:p>
            <a:pPr eaLnBrk="1" hangingPunct="1">
              <a:defRPr/>
            </a:pPr>
            <a:endParaRPr lang="en-US" dirty="0" smtClean="0"/>
          </a:p>
          <a:p>
            <a:pPr eaLnBrk="1" hangingPunct="1">
              <a:defRPr/>
            </a:pPr>
            <a:r>
              <a:rPr lang="en-US" dirty="0" smtClean="0"/>
              <a:t>Think Haiku, enthusiasm is infectious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Presentation Skills</a:t>
            </a:r>
          </a:p>
        </p:txBody>
      </p:sp>
      <p:sp>
        <p:nvSpPr>
          <p:cNvPr id="3" name="Content Placeholder 2"/>
          <p:cNvSpPr>
            <a:spLocks noGrp="1"/>
          </p:cNvSpPr>
          <p:nvPr>
            <p:ph idx="1"/>
          </p:nvPr>
        </p:nvSpPr>
        <p:spPr>
          <a:xfrm>
            <a:off x="304800" y="1066800"/>
            <a:ext cx="9677400" cy="4114800"/>
          </a:xfrm>
        </p:spPr>
        <p:txBody>
          <a:bodyPr/>
          <a:lstStyle/>
          <a:p>
            <a:pPr eaLnBrk="1" hangingPunct="1">
              <a:lnSpc>
                <a:spcPct val="150000"/>
              </a:lnSpc>
              <a:defRPr/>
            </a:pPr>
            <a:r>
              <a:rPr lang="en-US" dirty="0" smtClean="0"/>
              <a:t>Speak clearly</a:t>
            </a:r>
          </a:p>
          <a:p>
            <a:pPr eaLnBrk="1" hangingPunct="1">
              <a:lnSpc>
                <a:spcPct val="150000"/>
              </a:lnSpc>
              <a:defRPr/>
            </a:pPr>
            <a:r>
              <a:rPr lang="en-US" dirty="0" smtClean="0"/>
              <a:t>SLOW DOWN</a:t>
            </a:r>
          </a:p>
          <a:p>
            <a:pPr lvl="1" eaLnBrk="1" hangingPunct="1">
              <a:defRPr/>
            </a:pPr>
            <a:r>
              <a:rPr lang="en-US" dirty="0" smtClean="0"/>
              <a:t>Tempo equal to a news anchor</a:t>
            </a:r>
          </a:p>
          <a:p>
            <a:pPr eaLnBrk="1" hangingPunct="1">
              <a:lnSpc>
                <a:spcPct val="150000"/>
              </a:lnSpc>
              <a:defRPr/>
            </a:pPr>
            <a:r>
              <a:rPr lang="en-US" dirty="0" smtClean="0"/>
              <a:t>Talk to people or </a:t>
            </a:r>
            <a:r>
              <a:rPr lang="en-US" dirty="0" err="1" smtClean="0"/>
              <a:t>mic</a:t>
            </a:r>
            <a:r>
              <a:rPr lang="en-US" dirty="0" smtClean="0"/>
              <a:t>, not screen(s)</a:t>
            </a:r>
          </a:p>
          <a:p>
            <a:pPr eaLnBrk="1" hangingPunct="1">
              <a:lnSpc>
                <a:spcPct val="150000"/>
              </a:lnSpc>
              <a:defRPr/>
            </a:pPr>
            <a:r>
              <a:rPr lang="en-US" dirty="0" smtClean="0"/>
              <a:t>Talk to the back of the room</a:t>
            </a:r>
          </a:p>
          <a:p>
            <a:pPr eaLnBrk="1" hangingPunct="1">
              <a:lnSpc>
                <a:spcPct val="150000"/>
              </a:lnSpc>
              <a:defRPr/>
            </a:pPr>
            <a:r>
              <a:rPr lang="en-US" dirty="0" smtClean="0"/>
              <a:t>Use the pause</a:t>
            </a:r>
          </a:p>
        </p:txBody>
      </p:sp>
      <p:sp>
        <p:nvSpPr>
          <p:cNvPr id="4" name="TextBox 3"/>
          <p:cNvSpPr txBox="1"/>
          <p:nvPr/>
        </p:nvSpPr>
        <p:spPr>
          <a:xfrm>
            <a:off x="647700" y="3048000"/>
            <a:ext cx="9144000" cy="769441"/>
          </a:xfrm>
          <a:prstGeom prst="rect">
            <a:avLst/>
          </a:prstGeom>
          <a:solidFill>
            <a:schemeClr val="accent5">
              <a:lumMod val="25000"/>
            </a:schemeClr>
          </a:solidFill>
          <a:ln>
            <a:solidFill>
              <a:srgbClr val="FFFF00"/>
            </a:solidFill>
          </a:ln>
        </p:spPr>
        <p:txBody>
          <a:bodyPr wrap="square" rtlCol="0">
            <a:spAutoFit/>
          </a:bodyPr>
          <a:lstStyle/>
          <a:p>
            <a:r>
              <a:rPr lang="en-US" sz="4400" dirty="0" smtClean="0"/>
              <a:t>Enthusiasm is Infectious</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Presentation Skills</a:t>
            </a:r>
          </a:p>
        </p:txBody>
      </p:sp>
      <p:sp>
        <p:nvSpPr>
          <p:cNvPr id="3" name="Content Placeholder 2"/>
          <p:cNvSpPr>
            <a:spLocks noGrp="1"/>
          </p:cNvSpPr>
          <p:nvPr>
            <p:ph idx="1"/>
          </p:nvPr>
        </p:nvSpPr>
        <p:spPr>
          <a:xfrm>
            <a:off x="304800" y="990600"/>
            <a:ext cx="9677400" cy="4114800"/>
          </a:xfrm>
        </p:spPr>
        <p:txBody>
          <a:bodyPr/>
          <a:lstStyle/>
          <a:p>
            <a:pPr eaLnBrk="1" hangingPunct="1">
              <a:lnSpc>
                <a:spcPct val="200000"/>
              </a:lnSpc>
              <a:spcBef>
                <a:spcPts val="0"/>
              </a:spcBef>
              <a:defRPr/>
            </a:pPr>
            <a:r>
              <a:rPr lang="en-US" dirty="0" smtClean="0"/>
              <a:t>Involve the audience</a:t>
            </a:r>
          </a:p>
          <a:p>
            <a:pPr lvl="1" eaLnBrk="1" hangingPunct="1">
              <a:lnSpc>
                <a:spcPct val="150000"/>
              </a:lnSpc>
              <a:spcBef>
                <a:spcPts val="0"/>
              </a:spcBef>
              <a:defRPr/>
            </a:pPr>
            <a:r>
              <a:rPr lang="en-US" dirty="0" smtClean="0"/>
              <a:t>Small room – eye contact to everyone</a:t>
            </a:r>
          </a:p>
          <a:p>
            <a:pPr lvl="1" eaLnBrk="1" hangingPunct="1">
              <a:lnSpc>
                <a:spcPct val="150000"/>
              </a:lnSpc>
              <a:spcBef>
                <a:spcPts val="0"/>
              </a:spcBef>
              <a:defRPr/>
            </a:pPr>
            <a:r>
              <a:rPr lang="en-US" dirty="0" smtClean="0"/>
              <a:t>Large room – split audience into 3rds</a:t>
            </a:r>
          </a:p>
          <a:p>
            <a:pPr lvl="1" eaLnBrk="1" hangingPunct="1">
              <a:lnSpc>
                <a:spcPct val="150000"/>
              </a:lnSpc>
              <a:spcBef>
                <a:spcPts val="0"/>
              </a:spcBef>
              <a:defRPr/>
            </a:pPr>
            <a:r>
              <a:rPr lang="en-US" dirty="0"/>
              <a:t>Find the “</a:t>
            </a:r>
            <a:r>
              <a:rPr lang="en-US" dirty="0" err="1"/>
              <a:t>nodder</a:t>
            </a:r>
            <a:r>
              <a:rPr lang="en-US" dirty="0" smtClean="0"/>
              <a:t>”</a:t>
            </a:r>
          </a:p>
          <a:p>
            <a:pPr eaLnBrk="1" hangingPunct="1">
              <a:lnSpc>
                <a:spcPct val="200000"/>
              </a:lnSpc>
              <a:spcBef>
                <a:spcPts val="0"/>
              </a:spcBef>
              <a:defRPr/>
            </a:pPr>
            <a:r>
              <a:rPr lang="en-US" dirty="0" smtClean="0"/>
              <a:t>Minimize hands and movements, like props</a:t>
            </a:r>
          </a:p>
          <a:p>
            <a:pPr eaLnBrk="1" hangingPunct="1">
              <a:lnSpc>
                <a:spcPct val="200000"/>
              </a:lnSpc>
              <a:spcBef>
                <a:spcPts val="0"/>
              </a:spcBef>
              <a:defRPr/>
            </a:pPr>
            <a:r>
              <a:rPr lang="en-US" dirty="0" smtClean="0"/>
              <a:t>Avoid </a:t>
            </a:r>
            <a:r>
              <a:rPr lang="en-US" dirty="0" err="1" smtClean="0"/>
              <a:t>lecturalgia</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or National Meetings</a:t>
            </a:r>
            <a:endParaRPr lang="en-US" dirty="0"/>
          </a:p>
        </p:txBody>
      </p:sp>
      <p:sp>
        <p:nvSpPr>
          <p:cNvPr id="3" name="Content Placeholder 2"/>
          <p:cNvSpPr>
            <a:spLocks noGrp="1"/>
          </p:cNvSpPr>
          <p:nvPr>
            <p:ph sz="half" idx="1"/>
          </p:nvPr>
        </p:nvSpPr>
        <p:spPr>
          <a:xfrm>
            <a:off x="304800" y="1295400"/>
            <a:ext cx="6591300" cy="4114800"/>
          </a:xfrm>
        </p:spPr>
        <p:txBody>
          <a:bodyPr/>
          <a:lstStyle/>
          <a:p>
            <a:pPr>
              <a:spcBef>
                <a:spcPts val="1800"/>
              </a:spcBef>
            </a:pPr>
            <a:r>
              <a:rPr lang="en-US" dirty="0" smtClean="0"/>
              <a:t>Sit up and forward</a:t>
            </a:r>
          </a:p>
          <a:p>
            <a:pPr>
              <a:spcBef>
                <a:spcPts val="1800"/>
              </a:spcBef>
            </a:pPr>
            <a:r>
              <a:rPr lang="en-US" dirty="0" smtClean="0"/>
              <a:t>Acknowledge meeting and moderators</a:t>
            </a:r>
          </a:p>
          <a:p>
            <a:pPr>
              <a:spcBef>
                <a:spcPts val="1800"/>
              </a:spcBef>
            </a:pPr>
            <a:r>
              <a:rPr lang="en-US" dirty="0" smtClean="0"/>
              <a:t>Engage from the start</a:t>
            </a:r>
          </a:p>
          <a:p>
            <a:pPr lvl="1">
              <a:spcBef>
                <a:spcPts val="600"/>
              </a:spcBef>
            </a:pPr>
            <a:r>
              <a:rPr lang="en-US" dirty="0" smtClean="0"/>
              <a:t>Use greeting or phrase in native language</a:t>
            </a:r>
          </a:p>
          <a:p>
            <a:pPr>
              <a:spcBef>
                <a:spcPts val="1800"/>
              </a:spcBef>
            </a:pPr>
            <a:r>
              <a:rPr lang="en-US" dirty="0" smtClean="0"/>
              <a:t>Keep same distance from </a:t>
            </a:r>
            <a:r>
              <a:rPr lang="en-US" dirty="0" err="1" smtClean="0"/>
              <a:t>mic</a:t>
            </a:r>
            <a:endParaRPr lang="en-US" dirty="0" smtClean="0"/>
          </a:p>
          <a:p>
            <a:pPr>
              <a:spcBef>
                <a:spcPts val="1800"/>
              </a:spcBef>
            </a:pPr>
            <a:r>
              <a:rPr lang="en-US" dirty="0" smtClean="0"/>
              <a:t>Organize to run under time</a:t>
            </a:r>
          </a:p>
          <a:p>
            <a:pPr lvl="1">
              <a:spcBef>
                <a:spcPts val="600"/>
              </a:spcBef>
            </a:pPr>
            <a:r>
              <a:rPr lang="en-US" dirty="0" smtClean="0"/>
              <a:t>No one cares about data if running late</a:t>
            </a:r>
            <a:endParaRPr lang="en-US" dirty="0"/>
          </a:p>
        </p:txBody>
      </p:sp>
      <p:pic>
        <p:nvPicPr>
          <p:cNvPr id="181250" name="Picture 2" descr="http://ts3.mm.bing.net/images/thumbnail.aspx?q=1356317990734&amp;id=eb82d704489ca4b261b2aa6ea485636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96100" y="1447800"/>
            <a:ext cx="2514600" cy="251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5565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Kelley's blue template">
  <a:themeElements>
    <a:clrScheme name="Kelley's blue template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Kelley's blu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rgbClr val="FAFD00"/>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rgbClr val="FAFD00"/>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Kelley's blue template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Kelley's blue template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Kelley's blue template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f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ropical">
  <a:themeElements>
    <a:clrScheme name="Tropical 4">
      <a:dk1>
        <a:srgbClr val="000000"/>
      </a:dk1>
      <a:lt1>
        <a:srgbClr val="EAEAEA"/>
      </a:lt1>
      <a:dk2>
        <a:srgbClr val="0066FF"/>
      </a:dk2>
      <a:lt2>
        <a:srgbClr val="FFFF99"/>
      </a:lt2>
      <a:accent1>
        <a:srgbClr val="00CCFF"/>
      </a:accent1>
      <a:accent2>
        <a:srgbClr val="CC66FF"/>
      </a:accent2>
      <a:accent3>
        <a:srgbClr val="AAB8FF"/>
      </a:accent3>
      <a:accent4>
        <a:srgbClr val="C8C8C8"/>
      </a:accent4>
      <a:accent5>
        <a:srgbClr val="AAE2FF"/>
      </a:accent5>
      <a:accent6>
        <a:srgbClr val="B95CE7"/>
      </a:accent6>
      <a:hlink>
        <a:srgbClr val="CC9900"/>
      </a:hlink>
      <a:folHlink>
        <a:srgbClr val="009999"/>
      </a:folHlink>
    </a:clrScheme>
    <a:fontScheme name="Tropical">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opical 1">
        <a:dk1>
          <a:srgbClr val="330099"/>
        </a:dk1>
        <a:lt1>
          <a:srgbClr val="FFFFFF"/>
        </a:lt1>
        <a:dk2>
          <a:srgbClr val="66CCFF"/>
        </a:dk2>
        <a:lt2>
          <a:srgbClr val="FFFF00"/>
        </a:lt2>
        <a:accent1>
          <a:srgbClr val="00FFFF"/>
        </a:accent1>
        <a:accent2>
          <a:srgbClr val="FF3399"/>
        </a:accent2>
        <a:accent3>
          <a:srgbClr val="B8E2FF"/>
        </a:accent3>
        <a:accent4>
          <a:srgbClr val="DADADA"/>
        </a:accent4>
        <a:accent5>
          <a:srgbClr val="AAFFFF"/>
        </a:accent5>
        <a:accent6>
          <a:srgbClr val="E72D8A"/>
        </a:accent6>
        <a:hlink>
          <a:srgbClr val="FF9933"/>
        </a:hlink>
        <a:folHlink>
          <a:srgbClr val="CC00CC"/>
        </a:folHlink>
      </a:clrScheme>
      <a:clrMap bg1="dk2" tx1="lt1" bg2="dk1" tx2="lt2" accent1="accent1" accent2="accent2" accent3="accent3" accent4="accent4" accent5="accent5" accent6="accent6" hlink="hlink" folHlink="folHlink"/>
    </a:extraClrScheme>
    <a:extraClrScheme>
      <a:clrScheme name="Tropical 2">
        <a:dk1>
          <a:srgbClr val="006666"/>
        </a:dk1>
        <a:lt1>
          <a:srgbClr val="99CCFF"/>
        </a:lt1>
        <a:dk2>
          <a:srgbClr val="003399"/>
        </a:dk2>
        <a:lt2>
          <a:srgbClr val="99FFFF"/>
        </a:lt2>
        <a:accent1>
          <a:srgbClr val="99FFFF"/>
        </a:accent1>
        <a:accent2>
          <a:srgbClr val="FF99CC"/>
        </a:accent2>
        <a:accent3>
          <a:srgbClr val="CAE2FF"/>
        </a:accent3>
        <a:accent4>
          <a:srgbClr val="005656"/>
        </a:accent4>
        <a:accent5>
          <a:srgbClr val="CAFFFF"/>
        </a:accent5>
        <a:accent6>
          <a:srgbClr val="E78AB9"/>
        </a:accent6>
        <a:hlink>
          <a:srgbClr val="FFFF99"/>
        </a:hlink>
        <a:folHlink>
          <a:srgbClr val="00CCCC"/>
        </a:folHlink>
      </a:clrScheme>
      <a:clrMap bg1="lt1" tx1="dk1" bg2="lt2" tx2="dk2" accent1="accent1" accent2="accent2" accent3="accent3" accent4="accent4" accent5="accent5" accent6="accent6" hlink="hlink" folHlink="folHlink"/>
    </a:extraClrScheme>
    <a:extraClrScheme>
      <a:clrScheme name="Tropical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Tropical 4">
        <a:dk1>
          <a:srgbClr val="000000"/>
        </a:dk1>
        <a:lt1>
          <a:srgbClr val="EAEAEA"/>
        </a:lt1>
        <a:dk2>
          <a:srgbClr val="0066FF"/>
        </a:dk2>
        <a:lt2>
          <a:srgbClr val="FFFF99"/>
        </a:lt2>
        <a:accent1>
          <a:srgbClr val="00CCFF"/>
        </a:accent1>
        <a:accent2>
          <a:srgbClr val="CC66FF"/>
        </a:accent2>
        <a:accent3>
          <a:srgbClr val="AAB8FF"/>
        </a:accent3>
        <a:accent4>
          <a:srgbClr val="C8C8C8"/>
        </a:accent4>
        <a:accent5>
          <a:srgbClr val="AAE2FF"/>
        </a:accent5>
        <a:accent6>
          <a:srgbClr val="B95CE7"/>
        </a:accent6>
        <a:hlink>
          <a:srgbClr val="CC9900"/>
        </a:hlink>
        <a:folHlink>
          <a:srgbClr val="009999"/>
        </a:folHlink>
      </a:clrScheme>
      <a:clrMap bg1="dk2" tx1="lt1" bg2="dk1" tx2="lt2" accent1="accent1" accent2="accent2" accent3="accent3" accent4="accent4" accent5="accent5" accent6="accent6" hlink="hlink" folHlink="folHlink"/>
    </a:extraClrScheme>
    <a:extraClrScheme>
      <a:clrScheme name="Tropical 5">
        <a:dk1>
          <a:srgbClr val="660033"/>
        </a:dk1>
        <a:lt1>
          <a:srgbClr val="EAEAEA"/>
        </a:lt1>
        <a:dk2>
          <a:srgbClr val="CC99FF"/>
        </a:dk2>
        <a:lt2>
          <a:srgbClr val="FFFFCC"/>
        </a:lt2>
        <a:accent1>
          <a:srgbClr val="0099FF"/>
        </a:accent1>
        <a:accent2>
          <a:srgbClr val="FF33FF"/>
        </a:accent2>
        <a:accent3>
          <a:srgbClr val="E2CAFF"/>
        </a:accent3>
        <a:accent4>
          <a:srgbClr val="C8C8C8"/>
        </a:accent4>
        <a:accent5>
          <a:srgbClr val="AACAFF"/>
        </a:accent5>
        <a:accent6>
          <a:srgbClr val="E72DE7"/>
        </a:accent6>
        <a:hlink>
          <a:srgbClr val="FFCC66"/>
        </a:hlink>
        <a:folHlink>
          <a:srgbClr val="99CCFF"/>
        </a:folHlink>
      </a:clrScheme>
      <a:clrMap bg1="dk2" tx1="lt1" bg2="dk1" tx2="lt2" accent1="accent1" accent2="accent2" accent3="accent3" accent4="accent4" accent5="accent5" accent6="accent6" hlink="hlink" folHlink="folHlink"/>
    </a:extraClrScheme>
    <a:extraClrScheme>
      <a:clrScheme name="Tropical 6">
        <a:dk1>
          <a:srgbClr val="660066"/>
        </a:dk1>
        <a:lt1>
          <a:srgbClr val="EAEAEA"/>
        </a:lt1>
        <a:dk2>
          <a:srgbClr val="9999FF"/>
        </a:dk2>
        <a:lt2>
          <a:srgbClr val="FFCC99"/>
        </a:lt2>
        <a:accent1>
          <a:srgbClr val="0099CC"/>
        </a:accent1>
        <a:accent2>
          <a:srgbClr val="FF33CC"/>
        </a:accent2>
        <a:accent3>
          <a:srgbClr val="CACAFF"/>
        </a:accent3>
        <a:accent4>
          <a:srgbClr val="C8C8C8"/>
        </a:accent4>
        <a:accent5>
          <a:srgbClr val="AACAE2"/>
        </a:accent5>
        <a:accent6>
          <a:srgbClr val="E72DB9"/>
        </a:accent6>
        <a:hlink>
          <a:srgbClr val="CC9900"/>
        </a:hlink>
        <a:folHlink>
          <a:srgbClr val="00CCC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Kelley's blue template">
  <a:themeElements>
    <a:clrScheme name="Kelley's blue template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Kelley's blu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rgbClr val="FAFD00"/>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rgbClr val="FAFD00"/>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Kelley's blue template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Kelley's blue template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Kelley's blue template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Designs\Marble.pot</Template>
  <TotalTime>2039</TotalTime>
  <Pages>115</Pages>
  <Words>2866</Words>
  <Application>Microsoft Office PowerPoint</Application>
  <PresentationFormat>35mm Slides</PresentationFormat>
  <Paragraphs>825</Paragraphs>
  <Slides>65</Slides>
  <Notes>7</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65</vt:i4>
      </vt:variant>
    </vt:vector>
  </HeadingPairs>
  <TitlesOfParts>
    <vt:vector size="75" baseType="lpstr">
      <vt:lpstr>Kelley's blue template</vt:lpstr>
      <vt:lpstr>fave</vt:lpstr>
      <vt:lpstr>1_fave</vt:lpstr>
      <vt:lpstr>2_fave</vt:lpstr>
      <vt:lpstr>3_fave</vt:lpstr>
      <vt:lpstr>Soaring</vt:lpstr>
      <vt:lpstr>Tropical</vt:lpstr>
      <vt:lpstr>1_Kelley's blue template</vt:lpstr>
      <vt:lpstr>Picture</vt:lpstr>
      <vt:lpstr>Chart</vt:lpstr>
      <vt:lpstr>Presentation Skills: How to Keep Your Audience Awake, Alert, and Informed</vt:lpstr>
      <vt:lpstr>What to Avoid</vt:lpstr>
      <vt:lpstr>Outline</vt:lpstr>
      <vt:lpstr>Presentation Skills</vt:lpstr>
      <vt:lpstr>Presentation Skills: Know Your Material</vt:lpstr>
      <vt:lpstr>Who Are You?</vt:lpstr>
      <vt:lpstr>Presentation Skills</vt:lpstr>
      <vt:lpstr>Presentation Skills</vt:lpstr>
      <vt:lpstr>Large or National Meetings</vt:lpstr>
      <vt:lpstr>BRAIN BREAK</vt:lpstr>
      <vt:lpstr>Powerpoint Slides</vt:lpstr>
      <vt:lpstr>Powerpoint Slides: Why?</vt:lpstr>
      <vt:lpstr>Powerpoint Outline</vt:lpstr>
      <vt:lpstr>Powerpoint Outline</vt:lpstr>
      <vt:lpstr>Hints for Good Presentations</vt:lpstr>
      <vt:lpstr>Hints for Good Presentations</vt:lpstr>
      <vt:lpstr>Rules/Guidelines for Slides</vt:lpstr>
      <vt:lpstr>Fonts - 44</vt:lpstr>
      <vt:lpstr>Rules (cont.)</vt:lpstr>
      <vt:lpstr>Rules (cont.)</vt:lpstr>
      <vt:lpstr>BRAIN BREAK</vt:lpstr>
      <vt:lpstr>How does obesity affect our patients?</vt:lpstr>
      <vt:lpstr>Obesity and Cardiovascular Risk </vt:lpstr>
      <vt:lpstr>The “Ideal” World</vt:lpstr>
      <vt:lpstr>The Really Ideal World</vt:lpstr>
      <vt:lpstr>Backgrounds</vt:lpstr>
      <vt:lpstr>Backgrounds</vt:lpstr>
      <vt:lpstr>Backgrounds</vt:lpstr>
      <vt:lpstr>Slide 29</vt:lpstr>
      <vt:lpstr>Backgrounds</vt:lpstr>
      <vt:lpstr>Powerpoint Colors</vt:lpstr>
      <vt:lpstr>Pericardial Pressure Volume Loop</vt:lpstr>
      <vt:lpstr>Hints for Powerpoint</vt:lpstr>
      <vt:lpstr>Slides</vt:lpstr>
      <vt:lpstr>Slides</vt:lpstr>
      <vt:lpstr>Slides</vt:lpstr>
      <vt:lpstr>Powerpoint Slides: Pitfalls</vt:lpstr>
      <vt:lpstr>Some Powerpoint Specifics  and Examples</vt:lpstr>
      <vt:lpstr>Powerpoint Outline</vt:lpstr>
      <vt:lpstr>The Major Point of the Talk</vt:lpstr>
      <vt:lpstr>Pictures</vt:lpstr>
      <vt:lpstr>Movies</vt:lpstr>
      <vt:lpstr>Tables</vt:lpstr>
      <vt:lpstr>Mega Data Slide – CHF Trials</vt:lpstr>
      <vt:lpstr>ACE Inhibitors and Mortality Reduction </vt:lpstr>
      <vt:lpstr>MSCT and Chest Pain</vt:lpstr>
      <vt:lpstr>Charts and Graphs</vt:lpstr>
      <vt:lpstr>Neurohormonal Axis</vt:lpstr>
      <vt:lpstr>US Carvedilol Heart Failure Program: Effect on Hospitalizations</vt:lpstr>
      <vt:lpstr>Charts and Graphs</vt:lpstr>
      <vt:lpstr>PROSPER Study</vt:lpstr>
      <vt:lpstr>Slide 52</vt:lpstr>
      <vt:lpstr>Heart Protection Study: Major Vascular Events</vt:lpstr>
      <vt:lpstr>HPS:  Major Vascular Events by Year</vt:lpstr>
      <vt:lpstr>HPS:  Major Vascular Events by Year</vt:lpstr>
      <vt:lpstr>HPS:  Major Vascular Events by Year</vt:lpstr>
      <vt:lpstr>CASE STUDIES</vt:lpstr>
      <vt:lpstr>Case Study</vt:lpstr>
      <vt:lpstr>CASE PRESENTATION</vt:lpstr>
      <vt:lpstr>Tips and Tricks</vt:lpstr>
      <vt:lpstr>Tips and Tricks</vt:lpstr>
      <vt:lpstr>Tips and Tricks</vt:lpstr>
      <vt:lpstr>Tips and Tricks</vt:lpstr>
      <vt:lpstr>Summary</vt:lpstr>
      <vt:lpstr>Slide 65</vt:lpstr>
    </vt:vector>
  </TitlesOfParts>
  <Company>University of Michigan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R. Branch, MD</dc:creator>
  <cp:lastModifiedBy>Amy Fields</cp:lastModifiedBy>
  <cp:revision>234</cp:revision>
  <cp:lastPrinted>1997-01-28T18:16:16Z</cp:lastPrinted>
  <dcterms:created xsi:type="dcterms:W3CDTF">2003-03-29T21:05:33Z</dcterms:created>
  <dcterms:modified xsi:type="dcterms:W3CDTF">2012-07-10T17:17:49Z</dcterms:modified>
</cp:coreProperties>
</file>